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3" r:id="rId4"/>
    <p:sldId id="258" r:id="rId5"/>
    <p:sldId id="259" r:id="rId6"/>
    <p:sldId id="260" r:id="rId7"/>
    <p:sldId id="279" r:id="rId8"/>
    <p:sldId id="280" r:id="rId9"/>
    <p:sldId id="281" r:id="rId10"/>
    <p:sldId id="282" r:id="rId11"/>
    <p:sldId id="283" r:id="rId12"/>
    <p:sldId id="284" r:id="rId13"/>
    <p:sldId id="285" r:id="rId14"/>
    <p:sldId id="286" r:id="rId15"/>
    <p:sldId id="261"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9" r:id="rId38"/>
    <p:sldId id="308" r:id="rId39"/>
    <p:sldId id="310" r:id="rId40"/>
    <p:sldId id="314" r:id="rId41"/>
    <p:sldId id="311" r:id="rId42"/>
    <p:sldId id="312" r:id="rId43"/>
    <p:sldId id="313"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2" autoAdjust="0"/>
    <p:restoredTop sz="94660"/>
  </p:normalViewPr>
  <p:slideViewPr>
    <p:cSldViewPr snapToGrid="0">
      <p:cViewPr varScale="1">
        <p:scale>
          <a:sx n="59" d="100"/>
          <a:sy n="59" d="100"/>
        </p:scale>
        <p:origin x="31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9C00D78-D485-49E7-BCB5-54F110489E08}" type="datetimeFigureOut">
              <a:rPr lang="ru-RU" smtClean="0"/>
              <a:pPr/>
              <a:t>07.10.2019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377BE9-545B-4C5A-A59F-21FC17CB39E4}"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00D78-D485-49E7-BCB5-54F110489E08}" type="datetimeFigureOut">
              <a:rPr lang="ru-RU" smtClean="0"/>
              <a:pPr/>
              <a:t>07.10.2019</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77BE9-545B-4C5A-A59F-21FC17CB39E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file:///C:\Users\user\Downloads\&#1048;&#1076;&#1077;&#1072;&#1083;&#1100;&#1085;&#1072;&#1103;%20&#1089;&#1072;&#1084;&#1086;&#1087;&#1088;&#1077;&#1079;&#1077;&#1085;&#1090;&#1072;&#1094;&#1080;&#1103;.mp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video" Target="file:///C:\Users\user\Downloads\&#1058;&#1077;&#1093;&#1085;&#1080;&#1082;&#1072;%20&#1072;&#1082;&#1090;&#1080;&#1074;&#1085;&#1086;&#1075;&#1086;%20&#1089;&#1083;&#1091;&#1096;&#1072;&#1085;&#1080;&#1103;.%20&#1055;&#1088;&#1080;&#1084;&#1077;&#1088;%20&#1080;&#1079;%20'&#1058;&#1077;&#1086;&#1088;&#1080;&#1080;%20&#1073;&#1086;&#1083;&#1100;&#1096;&#1086;&#1075;&#1086;%20&#1074;&#1079;&#1088;&#1099;&#1074;&#1072;'..mp4" TargetMode="Externa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0" b="-31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CB3D7F-AAC1-47B3-A68A-B2E111BE74C9}"/>
              </a:ext>
            </a:extLst>
          </p:cNvPr>
          <p:cNvSpPr>
            <a:spLocks noGrp="1"/>
          </p:cNvSpPr>
          <p:nvPr>
            <p:ph type="ctrTitle"/>
          </p:nvPr>
        </p:nvSpPr>
        <p:spPr>
          <a:xfrm>
            <a:off x="0" y="0"/>
            <a:ext cx="12192000" cy="1607059"/>
          </a:xfrm>
          <a:gradFill flip="none" rotWithShape="1">
            <a:gsLst>
              <a:gs pos="0">
                <a:srgbClr val="FFEFD1"/>
              </a:gs>
              <a:gs pos="64999">
                <a:srgbClr val="F0EBD5"/>
              </a:gs>
              <a:gs pos="100000">
                <a:srgbClr val="D1C39F"/>
              </a:gs>
            </a:gsLst>
            <a:lin ang="16200000" scaled="0"/>
            <a:tileRect/>
          </a:gradFill>
        </p:spPr>
        <p:txBody>
          <a:bodyPr/>
          <a:lstStyle/>
          <a:p>
            <a:r>
              <a:rPr lang="ru-RU" b="1" dirty="0" smtClean="0">
                <a:solidFill>
                  <a:srgbClr val="002060"/>
                </a:solidFill>
              </a:rPr>
              <a:t>ЛИДЕРСТВО И КОММУНИКАЦИИ</a:t>
            </a:r>
            <a:endParaRPr lang="ru-RU" b="1" dirty="0">
              <a:solidFill>
                <a:srgbClr val="002060"/>
              </a:solidFill>
            </a:endParaRPr>
          </a:p>
        </p:txBody>
      </p:sp>
      <p:sp>
        <p:nvSpPr>
          <p:cNvPr id="3" name="Подзаголовок 2">
            <a:extLst>
              <a:ext uri="{FF2B5EF4-FFF2-40B4-BE49-F238E27FC236}">
                <a16:creationId xmlns:a16="http://schemas.microsoft.com/office/drawing/2014/main" id="{F3C8588E-BCAA-498A-AFD3-62D28B496411}"/>
              </a:ext>
            </a:extLst>
          </p:cNvPr>
          <p:cNvSpPr>
            <a:spLocks noGrp="1"/>
          </p:cNvSpPr>
          <p:nvPr>
            <p:ph type="subTitle" idx="1"/>
          </p:nvPr>
        </p:nvSpPr>
        <p:spPr>
          <a:xfrm>
            <a:off x="1865376" y="5715000"/>
            <a:ext cx="8534400" cy="1143000"/>
          </a:xfrm>
        </p:spPr>
        <p:txBody>
          <a:bodyPr/>
          <a:lstStyle/>
          <a:p>
            <a:r>
              <a:rPr lang="ru-RU" dirty="0" err="1">
                <a:solidFill>
                  <a:srgbClr val="002060"/>
                </a:solidFill>
              </a:rPr>
              <a:t>Арфае</a:t>
            </a:r>
            <a:r>
              <a:rPr lang="ru-RU" dirty="0">
                <a:solidFill>
                  <a:srgbClr val="002060"/>
                </a:solidFill>
              </a:rPr>
              <a:t> Анна Владимировна</a:t>
            </a:r>
          </a:p>
        </p:txBody>
      </p:sp>
    </p:spTree>
    <p:extLst>
      <p:ext uri="{BB962C8B-B14F-4D97-AF65-F5344CB8AC3E}">
        <p14:creationId xmlns:p14="http://schemas.microsoft.com/office/powerpoint/2010/main" val="1641670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7000"/>
            <a:lum/>
          </a:blip>
          <a:srcRect/>
          <a:stretch>
            <a:fillRect r="-12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p:txBody>
          <a:bodyPr>
            <a:normAutofit fontScale="90000"/>
          </a:bodyPr>
          <a:lstStyle/>
          <a:p>
            <a:r>
              <a:rPr lang="ru-RU" dirty="0">
                <a:latin typeface="Times New Roman" pitchFamily="18" charset="0"/>
                <a:cs typeface="Times New Roman" pitchFamily="18" charset="0"/>
              </a:rPr>
              <a:t>7 золотых правил </a:t>
            </a:r>
            <a:r>
              <a:rPr lang="ru-RU" dirty="0" err="1">
                <a:latin typeface="Times New Roman" pitchFamily="18" charset="0"/>
                <a:cs typeface="Times New Roman" pitchFamily="18" charset="0"/>
              </a:rPr>
              <a:t>самопрезентации</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779008"/>
          </a:xfrm>
        </p:spPr>
        <p:txBody>
          <a:bodyPr>
            <a:normAutofit lnSpcReduction="10000"/>
          </a:bodyPr>
          <a:lstStyle/>
          <a:p>
            <a:pPr algn="ctr">
              <a:buNone/>
            </a:pPr>
            <a:r>
              <a:rPr lang="ru-RU" dirty="0">
                <a:latin typeface="Times New Roman" pitchFamily="18" charset="0"/>
                <a:cs typeface="Times New Roman" pitchFamily="18" charset="0"/>
              </a:rPr>
              <a:t>Правило №3: грамотный рассказ о </a:t>
            </a:r>
            <a:r>
              <a:rPr lang="ru-RU" dirty="0" smtClean="0">
                <a:latin typeface="Times New Roman" pitchFamily="18" charset="0"/>
                <a:cs typeface="Times New Roman" pitchFamily="18" charset="0"/>
              </a:rPr>
              <a:t>себе</a:t>
            </a:r>
          </a:p>
          <a:p>
            <a:pPr algn="just"/>
            <a:r>
              <a:rPr lang="ru-RU" dirty="0">
                <a:latin typeface="Times New Roman" pitchFamily="18" charset="0"/>
                <a:cs typeface="Times New Roman" pitchFamily="18" charset="0"/>
              </a:rPr>
              <a:t>З</a:t>
            </a:r>
            <a:r>
              <a:rPr lang="ru-RU" dirty="0" smtClean="0">
                <a:latin typeface="Times New Roman" pitchFamily="18" charset="0"/>
                <a:cs typeface="Times New Roman" pitchFamily="18" charset="0"/>
              </a:rPr>
              <a:t>аблаговременно проработайте </a:t>
            </a:r>
            <a:r>
              <a:rPr lang="ru-RU" dirty="0">
                <a:latin typeface="Times New Roman" pitchFamily="18" charset="0"/>
                <a:cs typeface="Times New Roman" pitchFamily="18" charset="0"/>
              </a:rPr>
              <a:t>небольшую историю о своих умениях, достижениях и </a:t>
            </a:r>
            <a:r>
              <a:rPr lang="ru-RU" dirty="0" smtClean="0">
                <a:latin typeface="Times New Roman" pitchFamily="18" charset="0"/>
                <a:cs typeface="Times New Roman" pitchFamily="18" charset="0"/>
              </a:rPr>
              <a:t>опыте.</a:t>
            </a:r>
          </a:p>
          <a:p>
            <a:pPr algn="just"/>
            <a:r>
              <a:rPr lang="ru-RU" dirty="0">
                <a:latin typeface="Times New Roman" pitchFamily="18" charset="0"/>
                <a:cs typeface="Times New Roman" pitchFamily="18" charset="0"/>
              </a:rPr>
              <a:t>М</a:t>
            </a:r>
            <a:r>
              <a:rPr lang="ru-RU" dirty="0" smtClean="0">
                <a:latin typeface="Times New Roman" pitchFamily="18" charset="0"/>
                <a:cs typeface="Times New Roman" pitchFamily="18" charset="0"/>
              </a:rPr>
              <a:t>ожно </a:t>
            </a:r>
            <a:r>
              <a:rPr lang="ru-RU" dirty="0">
                <a:latin typeface="Times New Roman" pitchFamily="18" charset="0"/>
                <a:cs typeface="Times New Roman" pitchFamily="18" charset="0"/>
              </a:rPr>
              <a:t>оперировать цифрами, датами, процентами и указывать на достигнутые в прошлом результаты и личные достижения</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Полезно употреблять совершенные глаголы, такие как “улучшил”, “добился”, “разработал”, “внедрил” и т.д., так как они помогут подчеркнуть законченность ваших действий и полученный результат. </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Для </a:t>
            </a:r>
            <a:r>
              <a:rPr lang="ru-RU" dirty="0">
                <a:latin typeface="Times New Roman" pitchFamily="18" charset="0"/>
                <a:cs typeface="Times New Roman" pitchFamily="18" charset="0"/>
              </a:rPr>
              <a:t>возбуждения интереса к вашим словам уместно рассказать одну-две истории из профессиональной и/или личной жизни.</a:t>
            </a:r>
          </a:p>
          <a:p>
            <a:pPr algn="just">
              <a:buNone/>
            </a:pPr>
            <a:endParaRPr lang="ru-RU" dirty="0" smtClean="0"/>
          </a:p>
        </p:txBody>
      </p:sp>
    </p:spTree>
    <p:extLst>
      <p:ext uri="{BB962C8B-B14F-4D97-AF65-F5344CB8AC3E}">
        <p14:creationId xmlns:p14="http://schemas.microsoft.com/office/powerpoint/2010/main" val="893480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7000"/>
            <a:lum/>
          </a:blip>
          <a:srcRect/>
          <a:stretch>
            <a:fillRect r="-12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p:txBody>
          <a:bodyPr>
            <a:normAutofit fontScale="90000"/>
          </a:bodyPr>
          <a:lstStyle/>
          <a:p>
            <a:r>
              <a:rPr lang="ru-RU" dirty="0">
                <a:latin typeface="Times New Roman" pitchFamily="18" charset="0"/>
                <a:cs typeface="Times New Roman" pitchFamily="18" charset="0"/>
              </a:rPr>
              <a:t>7 золотых правил </a:t>
            </a:r>
            <a:r>
              <a:rPr lang="ru-RU" dirty="0" err="1">
                <a:latin typeface="Times New Roman" pitchFamily="18" charset="0"/>
                <a:cs typeface="Times New Roman" pitchFamily="18" charset="0"/>
              </a:rPr>
              <a:t>самопрезентации</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779008"/>
          </a:xfrm>
        </p:spPr>
        <p:txBody>
          <a:bodyPr>
            <a:normAutofit fontScale="92500" lnSpcReduction="10000"/>
          </a:bodyPr>
          <a:lstStyle/>
          <a:p>
            <a:pPr algn="ctr">
              <a:buNone/>
            </a:pPr>
            <a:r>
              <a:rPr lang="ru-RU" dirty="0">
                <a:latin typeface="Times New Roman" pitchFamily="18" charset="0"/>
                <a:cs typeface="Times New Roman" pitchFamily="18" charset="0"/>
              </a:rPr>
              <a:t>Правило №4: невербальные средства общения</a:t>
            </a:r>
          </a:p>
          <a:p>
            <a:r>
              <a:rPr lang="ru-RU" dirty="0" smtClean="0">
                <a:latin typeface="Times New Roman" pitchFamily="18" charset="0"/>
                <a:cs typeface="Times New Roman" pitchFamily="18" charset="0"/>
              </a:rPr>
              <a:t>При </a:t>
            </a:r>
            <a:r>
              <a:rPr lang="ru-RU" dirty="0">
                <a:latin typeface="Times New Roman" pitchFamily="18" charset="0"/>
                <a:cs typeface="Times New Roman" pitchFamily="18" charset="0"/>
              </a:rPr>
              <a:t>общении с человеком вам нужно контролировать свои жесты, мимику, позы, другим словами — язык тела. Не нужно скрещивать руки или ноги, чересчур активно жестикулировать, постоянно ерзать на стуле, перебирать ручку в руках или грызть губы. Подобные вещи считаются признаком закрытости, нервозности, неумения контролировать себя, неуверенности и неготовности к ведению диалога</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Напротив, прямая осанка, уверенный взгляд, направленный в глаза собеседнику, спокойное поведение, умеренное кивание головой и уместная улыбка скажут о вас совсем иначе. Они покажут, что вам вполне комфортно, что вы быстро адаптируетесь к новым условиям, умеете находить общий язык и не теряете самообладания.</a:t>
            </a:r>
          </a:p>
          <a:p>
            <a:pPr algn="just">
              <a:buNone/>
            </a:pPr>
            <a:endParaRPr lang="ru-RU" dirty="0" smtClean="0"/>
          </a:p>
        </p:txBody>
      </p:sp>
    </p:spTree>
    <p:extLst>
      <p:ext uri="{BB962C8B-B14F-4D97-AF65-F5344CB8AC3E}">
        <p14:creationId xmlns:p14="http://schemas.microsoft.com/office/powerpoint/2010/main" val="893480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blip>
          <a:srcRect/>
          <a:stretch>
            <a:fillRect r="-12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p:txBody>
          <a:bodyPr>
            <a:normAutofit fontScale="90000"/>
          </a:bodyPr>
          <a:lstStyle/>
          <a:p>
            <a:r>
              <a:rPr lang="ru-RU" dirty="0">
                <a:latin typeface="Times New Roman" pitchFamily="18" charset="0"/>
                <a:cs typeface="Times New Roman" pitchFamily="18" charset="0"/>
              </a:rPr>
              <a:t>7 золотых правил </a:t>
            </a:r>
            <a:r>
              <a:rPr lang="ru-RU" dirty="0" err="1">
                <a:latin typeface="Times New Roman" pitchFamily="18" charset="0"/>
                <a:cs typeface="Times New Roman" pitchFamily="18" charset="0"/>
              </a:rPr>
              <a:t>самопрезентации</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779008"/>
          </a:xfrm>
        </p:spPr>
        <p:txBody>
          <a:bodyPr>
            <a:normAutofit/>
          </a:bodyPr>
          <a:lstStyle/>
          <a:p>
            <a:pPr algn="ctr">
              <a:buNone/>
            </a:pPr>
            <a:r>
              <a:rPr lang="ru-RU" dirty="0">
                <a:latin typeface="Times New Roman" pitchFamily="18" charset="0"/>
                <a:cs typeface="Times New Roman" pitchFamily="18" charset="0"/>
              </a:rPr>
              <a:t>Правило №5: установление контакта</a:t>
            </a:r>
          </a:p>
          <a:p>
            <a:pPr algn="just"/>
            <a:r>
              <a:rPr lang="ru-RU" dirty="0">
                <a:latin typeface="Times New Roman" pitchFamily="18" charset="0"/>
                <a:cs typeface="Times New Roman" pitchFamily="18" charset="0"/>
              </a:rPr>
              <a:t>Для успешной </a:t>
            </a:r>
            <a:r>
              <a:rPr lang="ru-RU" dirty="0" err="1">
                <a:latin typeface="Times New Roman" pitchFamily="18" charset="0"/>
                <a:cs typeface="Times New Roman" pitchFamily="18" charset="0"/>
              </a:rPr>
              <a:t>самопрезентации</a:t>
            </a:r>
            <a:r>
              <a:rPr lang="ru-RU" dirty="0">
                <a:latin typeface="Times New Roman" pitchFamily="18" charset="0"/>
                <a:cs typeface="Times New Roman" pitchFamily="18" charset="0"/>
              </a:rPr>
              <a:t> важно не только внимательно слушать собеседника, умело преподносить себя и отвечать на вопросы, но и самому проявлять интерес к своему визави. Грамотное общение — это диалог, а это значит, что нельзя </a:t>
            </a:r>
            <a:r>
              <a:rPr lang="ru-RU" dirty="0" err="1">
                <a:latin typeface="Times New Roman" pitchFamily="18" charset="0"/>
                <a:cs typeface="Times New Roman" pitchFamily="18" charset="0"/>
              </a:rPr>
              <a:t>зацикливаться</a:t>
            </a:r>
            <a:r>
              <a:rPr lang="ru-RU" dirty="0">
                <a:latin typeface="Times New Roman" pitchFamily="18" charset="0"/>
                <a:cs typeface="Times New Roman" pitchFamily="18" charset="0"/>
              </a:rPr>
              <a:t> на себе. Поэтому нужно задавать вопросы на интересующую тему: например, о компании (если устраиваетесь на работу), учебном заведении (если хотите стать студентом крутого университета), перспективах (если речь о партнерстве) и т.д.</a:t>
            </a:r>
          </a:p>
          <a:p>
            <a:endParaRPr lang="ru-RU" dirty="0">
              <a:latin typeface="Times New Roman" pitchFamily="18" charset="0"/>
              <a:cs typeface="Times New Roman" pitchFamily="18" charset="0"/>
            </a:endParaRPr>
          </a:p>
          <a:p>
            <a:pPr algn="just">
              <a:buNone/>
            </a:pPr>
            <a:endParaRPr lang="ru-RU" dirty="0" smtClean="0"/>
          </a:p>
        </p:txBody>
      </p:sp>
    </p:spTree>
    <p:extLst>
      <p:ext uri="{BB962C8B-B14F-4D97-AF65-F5344CB8AC3E}">
        <p14:creationId xmlns:p14="http://schemas.microsoft.com/office/powerpoint/2010/main" val="893480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4000"/>
            <a:lum/>
          </a:blip>
          <a:srcRect/>
          <a:stretch>
            <a:fillRect r="-12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p:txBody>
          <a:bodyPr>
            <a:normAutofit fontScale="90000"/>
          </a:bodyPr>
          <a:lstStyle/>
          <a:p>
            <a:r>
              <a:rPr lang="ru-RU" dirty="0">
                <a:latin typeface="Times New Roman" pitchFamily="18" charset="0"/>
                <a:cs typeface="Times New Roman" pitchFamily="18" charset="0"/>
              </a:rPr>
              <a:t>7 золотых правил </a:t>
            </a:r>
            <a:r>
              <a:rPr lang="ru-RU" dirty="0" err="1">
                <a:latin typeface="Times New Roman" pitchFamily="18" charset="0"/>
                <a:cs typeface="Times New Roman" pitchFamily="18" charset="0"/>
              </a:rPr>
              <a:t>самопрезентации</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779008"/>
          </a:xfrm>
        </p:spPr>
        <p:txBody>
          <a:bodyPr>
            <a:normAutofit/>
          </a:bodyPr>
          <a:lstStyle/>
          <a:p>
            <a:pPr algn="ctr">
              <a:buNone/>
            </a:pPr>
            <a:r>
              <a:rPr lang="ru-RU" dirty="0">
                <a:latin typeface="Times New Roman" pitchFamily="18" charset="0"/>
                <a:cs typeface="Times New Roman" pitchFamily="18" charset="0"/>
              </a:rPr>
              <a:t>Правило №6: ответы на вопросы</a:t>
            </a:r>
          </a:p>
          <a:p>
            <a:pPr algn="just"/>
            <a:r>
              <a:rPr lang="ru-RU" dirty="0">
                <a:latin typeface="Times New Roman" pitchFamily="18" charset="0"/>
                <a:cs typeface="Times New Roman" pitchFamily="18" charset="0"/>
              </a:rPr>
              <a:t>Вероятнее всего, презентуя себя, вы столкнетесь с вопросами, и это не должно стать для вас неожиданностью. Чтобы грамотно отвечать, когда вас о чем-то спрашивают, вы в первую очередь должны быть специалистом в той области, о которой идет речь, и разбираться в деталях. Следует избегать голословности, необоснованных суждений и скоропостижных выводов. Хорошие ответы – это ответы четкие и по делу, без лишних подробностей и пространных рассуждений. Если что-то захотят уточнить, вы не останетесь в неведении.</a:t>
            </a:r>
          </a:p>
          <a:p>
            <a:endParaRPr lang="ru-RU" dirty="0">
              <a:latin typeface="Times New Roman" pitchFamily="18" charset="0"/>
              <a:cs typeface="Times New Roman" pitchFamily="18" charset="0"/>
            </a:endParaRPr>
          </a:p>
          <a:p>
            <a:pPr algn="just">
              <a:buNone/>
            </a:pPr>
            <a:endParaRPr lang="ru-RU" dirty="0" smtClean="0"/>
          </a:p>
        </p:txBody>
      </p:sp>
    </p:spTree>
    <p:extLst>
      <p:ext uri="{BB962C8B-B14F-4D97-AF65-F5344CB8AC3E}">
        <p14:creationId xmlns:p14="http://schemas.microsoft.com/office/powerpoint/2010/main" val="89348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9000"/>
            <a:lum/>
          </a:blip>
          <a:srcRect/>
          <a:stretch>
            <a:fillRect r="-12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p:txBody>
          <a:bodyPr>
            <a:normAutofit fontScale="90000"/>
          </a:bodyPr>
          <a:lstStyle/>
          <a:p>
            <a:r>
              <a:rPr lang="ru-RU" dirty="0">
                <a:latin typeface="Times New Roman" pitchFamily="18" charset="0"/>
                <a:cs typeface="Times New Roman" pitchFamily="18" charset="0"/>
              </a:rPr>
              <a:t>7 золотых правил </a:t>
            </a:r>
            <a:r>
              <a:rPr lang="ru-RU" dirty="0" err="1">
                <a:latin typeface="Times New Roman" pitchFamily="18" charset="0"/>
                <a:cs typeface="Times New Roman" pitchFamily="18" charset="0"/>
              </a:rPr>
              <a:t>самопрезентации</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779008"/>
          </a:xfrm>
        </p:spPr>
        <p:txBody>
          <a:bodyPr>
            <a:normAutofit fontScale="92500"/>
          </a:bodyPr>
          <a:lstStyle/>
          <a:p>
            <a:pPr algn="ctr">
              <a:buNone/>
            </a:pPr>
            <a:r>
              <a:rPr lang="ru-RU" dirty="0">
                <a:latin typeface="Times New Roman" pitchFamily="18" charset="0"/>
                <a:cs typeface="Times New Roman" pitchFamily="18" charset="0"/>
              </a:rPr>
              <a:t>Правило №7: завершение презентации</a:t>
            </a:r>
          </a:p>
          <a:p>
            <a:r>
              <a:rPr lang="ru-RU" dirty="0">
                <a:latin typeface="Times New Roman" pitchFamily="18" charset="0"/>
                <a:cs typeface="Times New Roman" pitchFamily="18" charset="0"/>
              </a:rPr>
              <a:t>Завершение </a:t>
            </a:r>
            <a:r>
              <a:rPr lang="ru-RU" dirty="0" err="1">
                <a:latin typeface="Times New Roman" pitchFamily="18" charset="0"/>
                <a:cs typeface="Times New Roman" pitchFamily="18" charset="0"/>
              </a:rPr>
              <a:t>самопрезентации</a:t>
            </a:r>
            <a:r>
              <a:rPr lang="ru-RU" dirty="0">
                <a:latin typeface="Times New Roman" pitchFamily="18" charset="0"/>
                <a:cs typeface="Times New Roman" pitchFamily="18" charset="0"/>
              </a:rPr>
              <a:t> – это своеобразное заключение сделки. Когда вы презентуете товар или услугу, вы завершаете сделку, подводя клиента к принятию решения о покупке. Точно так же и здесь – вы мотивируете человека иметь с вами дело. Спросите, какие перспективы могут вас ждать, когда ждать звонка, планируется ли новая встреча.</a:t>
            </a:r>
          </a:p>
          <a:p>
            <a:r>
              <a:rPr lang="ru-RU" dirty="0" smtClean="0">
                <a:latin typeface="Times New Roman" pitchFamily="18" charset="0"/>
                <a:cs typeface="Times New Roman" pitchFamily="18" charset="0"/>
              </a:rPr>
              <a:t>Скажите </a:t>
            </a:r>
            <a:r>
              <a:rPr lang="ru-RU" dirty="0">
                <a:latin typeface="Times New Roman" pitchFamily="18" charset="0"/>
                <a:cs typeface="Times New Roman" pitchFamily="18" charset="0"/>
              </a:rPr>
              <a:t>еще раз несколько слов о том, зачем и почему с вами стоит сотрудничать, какие выгоды собеседник получит, если согласится на это. И, конечно же, не забывайте благодарить людей за уделенное вам внимание, а если общение доставило вам удовольствие, не стесняйтесь это демонстрировать доброжелательной улыбкой и парой приятных слов на прощание.</a:t>
            </a:r>
          </a:p>
          <a:p>
            <a:endParaRPr lang="ru-RU" dirty="0">
              <a:latin typeface="Times New Roman" pitchFamily="18" charset="0"/>
              <a:cs typeface="Times New Roman" pitchFamily="18" charset="0"/>
            </a:endParaRPr>
          </a:p>
          <a:p>
            <a:pPr algn="just">
              <a:buNone/>
            </a:pPr>
            <a:endParaRPr lang="ru-RU" dirty="0" smtClean="0"/>
          </a:p>
        </p:txBody>
      </p:sp>
    </p:spTree>
    <p:extLst>
      <p:ext uri="{BB962C8B-B14F-4D97-AF65-F5344CB8AC3E}">
        <p14:creationId xmlns:p14="http://schemas.microsoft.com/office/powerpoint/2010/main" val="893480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5" name="Идеальная самопрезентация.mp4">
            <a:hlinkClick r:id="" action="ppaction://media"/>
          </p:cNvPr>
          <p:cNvPicPr>
            <a:picLocks noGrp="1" noRot="1" noChangeAspect="1"/>
          </p:cNvPicPr>
          <p:nvPr>
            <p:ph idx="1"/>
            <a:videoFile r:link="rId1"/>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430489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Объект 5"/>
          <p:cNvPicPr>
            <a:picLocks noChangeAspect="1"/>
          </p:cNvPicPr>
          <p:nvPr/>
        </p:nvPicPr>
        <p:blipFill rotWithShape="1">
          <a:blip r:embed="rId2" cstate="print">
            <a:extLst>
              <a:ext uri="{28A0092B-C50C-407E-A947-70E740481C1C}">
                <a14:useLocalDpi xmlns:a14="http://schemas.microsoft.com/office/drawing/2010/main" val="0"/>
              </a:ext>
            </a:extLst>
          </a:blip>
          <a:srcRect l="1222"/>
          <a:stretch/>
        </p:blipFill>
        <p:spPr>
          <a:xfrm>
            <a:off x="0" y="-9870"/>
            <a:ext cx="12192000" cy="6858001"/>
          </a:xfrm>
          <a:prstGeom prst="rect">
            <a:avLst/>
          </a:prstGeom>
        </p:spPr>
      </p:pic>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l="15011" t="2" r="42115" b="583"/>
          <a:stretch/>
        </p:blipFill>
        <p:spPr>
          <a:xfrm>
            <a:off x="0" y="0"/>
            <a:ext cx="5170431" cy="6896100"/>
          </a:xfrm>
          <a:prstGeom prst="rect">
            <a:avLst/>
          </a:prstGeom>
        </p:spPr>
      </p:pic>
      <p:sp>
        <p:nvSpPr>
          <p:cNvPr id="15" name="Прямоугольник 14"/>
          <p:cNvSpPr/>
          <p:nvPr/>
        </p:nvSpPr>
        <p:spPr>
          <a:xfrm>
            <a:off x="-63374" y="2039926"/>
            <a:ext cx="5111827" cy="584775"/>
          </a:xfrm>
          <a:prstGeom prst="rect">
            <a:avLst/>
          </a:prstGeom>
        </p:spPr>
        <p:txBody>
          <a:bodyPr wrap="square">
            <a:spAutoFit/>
          </a:bodyPr>
          <a:lstStyle/>
          <a:p>
            <a:pPr algn="ctr"/>
            <a:r>
              <a:rPr lang="ru-RU" sz="3200" u="sng" dirty="0" smtClean="0">
                <a:solidFill>
                  <a:schemeClr val="bg1"/>
                </a:solidFill>
                <a:latin typeface="Times New Roman" panose="02020603050405020304" pitchFamily="18" charset="0"/>
                <a:cs typeface="Times New Roman" panose="02020603050405020304" pitchFamily="18" charset="0"/>
              </a:rPr>
              <a:t>Подготовка </a:t>
            </a:r>
            <a:r>
              <a:rPr lang="ru-RU" sz="3200" dirty="0" smtClean="0">
                <a:solidFill>
                  <a:schemeClr val="bg1"/>
                </a:solidFill>
                <a:latin typeface="Times New Roman" panose="02020603050405020304" pitchFamily="18" charset="0"/>
                <a:cs typeface="Times New Roman" panose="02020603050405020304" pitchFamily="18" charset="0"/>
              </a:rPr>
              <a:t> </a:t>
            </a:r>
            <a:endParaRPr lang="ru-RU" sz="3200" dirty="0">
              <a:solidFill>
                <a:schemeClr val="bg1"/>
              </a:solidFill>
              <a:latin typeface="Intro Rust G Base 2 Line" panose="00000500000000000000" pitchFamily="50" charset="0"/>
              <a:ea typeface="+mj-ea"/>
              <a:cs typeface="+mj-cs"/>
            </a:endParaRPr>
          </a:p>
        </p:txBody>
      </p:sp>
      <p:sp>
        <p:nvSpPr>
          <p:cNvPr id="16" name="Подзаголовок 4"/>
          <p:cNvSpPr txBox="1">
            <a:spLocks/>
          </p:cNvSpPr>
          <p:nvPr/>
        </p:nvSpPr>
        <p:spPr>
          <a:xfrm>
            <a:off x="5233805" y="181232"/>
            <a:ext cx="6714009" cy="67148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dirty="0" smtClean="0">
                <a:latin typeface="Times New Roman" panose="02020603050405020304" pitchFamily="18" charset="0"/>
                <a:cs typeface="Times New Roman" panose="02020603050405020304" pitchFamily="18" charset="0"/>
              </a:rPr>
              <a:t>1. Начинаем готовиться за несколько дней!</a:t>
            </a:r>
          </a:p>
          <a:p>
            <a:pPr marL="0" indent="0" algn="just">
              <a:buNone/>
            </a:pPr>
            <a:r>
              <a:rPr lang="ru-RU" dirty="0" smtClean="0">
                <a:latin typeface="Times New Roman" panose="02020603050405020304" pitchFamily="18" charset="0"/>
                <a:cs typeface="Times New Roman" panose="02020603050405020304" pitchFamily="18" charset="0"/>
              </a:rPr>
              <a:t>2. Формулируем тематику и формируем четкое представление о ней!</a:t>
            </a:r>
          </a:p>
          <a:p>
            <a:pPr marL="0" indent="0" algn="just">
              <a:buNone/>
            </a:pPr>
            <a:r>
              <a:rPr lang="ru-RU" dirty="0" smtClean="0">
                <a:latin typeface="Times New Roman" panose="02020603050405020304" pitchFamily="18" charset="0"/>
                <a:cs typeface="Times New Roman" panose="02020603050405020304" pitchFamily="18" charset="0"/>
              </a:rPr>
              <a:t>3. Ставим цель! </a:t>
            </a:r>
          </a:p>
          <a:p>
            <a:pPr marL="0" indent="0" algn="just">
              <a:buNone/>
            </a:pPr>
            <a:r>
              <a:rPr lang="ru-RU" dirty="0" smtClean="0">
                <a:latin typeface="Times New Roman" panose="02020603050405020304" pitchFamily="18" charset="0"/>
                <a:cs typeface="Times New Roman" panose="02020603050405020304" pitchFamily="18" charset="0"/>
              </a:rPr>
              <a:t>4. Из цели четко формулируем задачи!</a:t>
            </a:r>
          </a:p>
          <a:p>
            <a:pPr marL="0" indent="0" algn="just">
              <a:buNone/>
            </a:pPr>
            <a:r>
              <a:rPr lang="ru-RU" dirty="0" smtClean="0">
                <a:latin typeface="Times New Roman" panose="02020603050405020304" pitchFamily="18" charset="0"/>
                <a:cs typeface="Times New Roman" panose="02020603050405020304" pitchFamily="18" charset="0"/>
              </a:rPr>
              <a:t>5. Из задач получаем план!</a:t>
            </a:r>
          </a:p>
          <a:p>
            <a:pPr marL="0" indent="0" algn="just">
              <a:buNone/>
            </a:pPr>
            <a:r>
              <a:rPr lang="ru-RU" dirty="0" smtClean="0">
                <a:latin typeface="Times New Roman" panose="02020603050405020304" pitchFamily="18" charset="0"/>
                <a:cs typeface="Times New Roman" panose="02020603050405020304" pitchFamily="18" charset="0"/>
              </a:rPr>
              <a:t>6. По плану формулируем предполагаемые результаты!</a:t>
            </a:r>
          </a:p>
          <a:p>
            <a:pPr marL="0" indent="0" algn="just">
              <a:buNone/>
            </a:pPr>
            <a:r>
              <a:rPr lang="ru-RU" dirty="0" smtClean="0">
                <a:latin typeface="Times New Roman" panose="02020603050405020304" pitchFamily="18" charset="0"/>
                <a:cs typeface="Times New Roman" panose="02020603050405020304" pitchFamily="18" charset="0"/>
              </a:rPr>
              <a:t>7. Формируем смысловое наполнение!</a:t>
            </a:r>
          </a:p>
          <a:p>
            <a:pPr marL="0" indent="0" algn="just">
              <a:buNone/>
            </a:pPr>
            <a:r>
              <a:rPr lang="ru-RU" dirty="0" smtClean="0">
                <a:latin typeface="Times New Roman" panose="02020603050405020304" pitchFamily="18" charset="0"/>
                <a:cs typeface="Times New Roman" panose="02020603050405020304" pitchFamily="18" charset="0"/>
              </a:rPr>
              <a:t>8. Делаем презентацию и речь!</a:t>
            </a:r>
          </a:p>
          <a:p>
            <a:pPr marL="0" indent="0" algn="just">
              <a:buNone/>
            </a:pPr>
            <a:r>
              <a:rPr lang="ru-RU" dirty="0" smtClean="0">
                <a:latin typeface="Times New Roman" panose="02020603050405020304" pitchFamily="18" charset="0"/>
                <a:cs typeface="Times New Roman" panose="02020603050405020304" pitchFamily="18" charset="0"/>
              </a:rPr>
              <a:t>9. Создаем пошаговый алгоритм проведения!</a:t>
            </a:r>
          </a:p>
          <a:p>
            <a:pPr marL="0" indent="0" algn="just">
              <a:buNone/>
            </a:pPr>
            <a:r>
              <a:rPr lang="ru-RU" dirty="0" smtClean="0">
                <a:latin typeface="Times New Roman" panose="02020603050405020304" pitchFamily="18" charset="0"/>
                <a:cs typeface="Times New Roman" panose="02020603050405020304" pitchFamily="18" charset="0"/>
              </a:rPr>
              <a:t>10. Репетируем, репетируем, репетируем!</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866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15" name="Прямоугольник 14"/>
          <p:cNvSpPr/>
          <p:nvPr/>
        </p:nvSpPr>
        <p:spPr>
          <a:xfrm>
            <a:off x="-63374" y="2039926"/>
            <a:ext cx="5111827" cy="584775"/>
          </a:xfrm>
          <a:prstGeom prst="rect">
            <a:avLst/>
          </a:prstGeom>
        </p:spPr>
        <p:txBody>
          <a:bodyPr wrap="square">
            <a:spAutoFit/>
          </a:bodyPr>
          <a:lstStyle/>
          <a:p>
            <a:pPr algn="ctr"/>
            <a:r>
              <a:rPr lang="ru-RU" sz="3200" u="sng" dirty="0" smtClean="0">
                <a:solidFill>
                  <a:srgbClr val="002060"/>
                </a:solidFill>
                <a:latin typeface="Times New Roman" panose="02020603050405020304" pitchFamily="18" charset="0"/>
                <a:cs typeface="Times New Roman" panose="02020603050405020304" pitchFamily="18" charset="0"/>
              </a:rPr>
              <a:t>Подготовка</a:t>
            </a:r>
            <a:r>
              <a:rPr lang="ru-RU" sz="3200" u="sng" dirty="0" smtClean="0">
                <a:solidFill>
                  <a:schemeClr val="bg1"/>
                </a:solidFill>
                <a:latin typeface="Times New Roman" panose="02020603050405020304" pitchFamily="18" charset="0"/>
                <a:cs typeface="Times New Roman" panose="02020603050405020304" pitchFamily="18" charset="0"/>
              </a:rPr>
              <a:t> </a:t>
            </a:r>
            <a:r>
              <a:rPr lang="ru-RU" sz="3200" dirty="0" smtClean="0">
                <a:solidFill>
                  <a:schemeClr val="bg1"/>
                </a:solidFill>
                <a:latin typeface="Times New Roman" panose="02020603050405020304" pitchFamily="18" charset="0"/>
                <a:cs typeface="Times New Roman" panose="02020603050405020304" pitchFamily="18" charset="0"/>
              </a:rPr>
              <a:t> </a:t>
            </a:r>
            <a:endParaRPr lang="ru-RU" sz="3200" dirty="0">
              <a:solidFill>
                <a:schemeClr val="bg1"/>
              </a:solidFill>
              <a:latin typeface="Intro Rust G Base 2 Line" panose="00000500000000000000" pitchFamily="50" charset="0"/>
              <a:ea typeface="+mj-ea"/>
              <a:cs typeface="+mj-cs"/>
            </a:endParaRPr>
          </a:p>
        </p:txBody>
      </p:sp>
      <p:sp>
        <p:nvSpPr>
          <p:cNvPr id="16" name="Подзаголовок 4"/>
          <p:cNvSpPr txBox="1">
            <a:spLocks/>
          </p:cNvSpPr>
          <p:nvPr/>
        </p:nvSpPr>
        <p:spPr>
          <a:xfrm>
            <a:off x="5233805" y="181232"/>
            <a:ext cx="6714009" cy="67148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smtClean="0">
                <a:latin typeface="Times New Roman" panose="02020603050405020304" pitchFamily="18" charset="0"/>
                <a:cs typeface="Times New Roman" panose="02020603050405020304" pitchFamily="18" charset="0"/>
              </a:rPr>
              <a:t>Начинаем готовиться за несколько дней!</a:t>
            </a:r>
          </a:p>
          <a:p>
            <a:pPr marL="0" indent="0" algn="just">
              <a:buNone/>
            </a:pPr>
            <a:endParaRPr lang="ru-RU" dirty="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Формируем подход, привычку!</a:t>
            </a: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Начинаем снижать уровень эмоционального напряжения!</a:t>
            </a: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Формируем спокойный, позитивный подход к выступлению!</a:t>
            </a:r>
          </a:p>
          <a:p>
            <a:pPr marL="0" indent="0" algn="ctr">
              <a:buNone/>
            </a:pPr>
            <a:r>
              <a:rPr lang="ru-RU" dirty="0" smtClean="0">
                <a:latin typeface="Times New Roman" panose="02020603050405020304" pitchFamily="18" charset="0"/>
                <a:cs typeface="Times New Roman" panose="02020603050405020304" pitchFamily="18" charset="0"/>
              </a:rPr>
              <a:t>«У меня получится!»</a:t>
            </a:r>
          </a:p>
          <a:p>
            <a:pPr marL="0" indent="0">
              <a:buNone/>
            </a:pP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Что получится?		Как получится?</a:t>
            </a:r>
          </a:p>
        </p:txBody>
      </p:sp>
      <p:sp>
        <p:nvSpPr>
          <p:cNvPr id="2" name="Стрелка вниз 1"/>
          <p:cNvSpPr/>
          <p:nvPr/>
        </p:nvSpPr>
        <p:spPr>
          <a:xfrm>
            <a:off x="8438899" y="579423"/>
            <a:ext cx="484632" cy="63374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2" cstate="print"/>
          <a:stretch>
            <a:fillRect/>
          </a:stretch>
        </p:blipFill>
        <p:spPr>
          <a:xfrm>
            <a:off x="8438899" y="1611356"/>
            <a:ext cx="524301" cy="652329"/>
          </a:xfrm>
          <a:prstGeom prst="rect">
            <a:avLst/>
          </a:prstGeom>
        </p:spPr>
      </p:pic>
      <p:pic>
        <p:nvPicPr>
          <p:cNvPr id="4" name="Рисунок 3"/>
          <p:cNvPicPr>
            <a:picLocks noChangeAspect="1"/>
          </p:cNvPicPr>
          <p:nvPr/>
        </p:nvPicPr>
        <p:blipFill>
          <a:blip r:embed="rId3" cstate="print"/>
          <a:stretch>
            <a:fillRect/>
          </a:stretch>
        </p:blipFill>
        <p:spPr>
          <a:xfrm>
            <a:off x="8419065" y="3092965"/>
            <a:ext cx="524301" cy="652329"/>
          </a:xfrm>
          <a:prstGeom prst="rect">
            <a:avLst/>
          </a:prstGeom>
        </p:spPr>
      </p:pic>
      <p:cxnSp>
        <p:nvCxnSpPr>
          <p:cNvPr id="6" name="Прямая со стрелкой 5"/>
          <p:cNvCxnSpPr/>
          <p:nvPr/>
        </p:nvCxnSpPr>
        <p:spPr>
          <a:xfrm>
            <a:off x="8847438" y="4905415"/>
            <a:ext cx="741405" cy="78259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H="1">
            <a:off x="6919784" y="4905415"/>
            <a:ext cx="1021492" cy="78259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698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15" name="Прямоугольник 14"/>
          <p:cNvSpPr/>
          <p:nvPr/>
        </p:nvSpPr>
        <p:spPr>
          <a:xfrm>
            <a:off x="-63374" y="2039926"/>
            <a:ext cx="3795115" cy="1569660"/>
          </a:xfrm>
          <a:prstGeom prst="rect">
            <a:avLst/>
          </a:prstGeom>
        </p:spPr>
        <p:txBody>
          <a:bodyPr wrap="square">
            <a:spAutoFit/>
          </a:bodyPr>
          <a:lstStyle/>
          <a:p>
            <a:pPr algn="ctr"/>
            <a:r>
              <a:rPr lang="ru-RU" sz="3200" u="sng" dirty="0" smtClean="0">
                <a:solidFill>
                  <a:srgbClr val="002060"/>
                </a:solidFill>
                <a:latin typeface="Times New Roman" panose="02020603050405020304" pitchFamily="18" charset="0"/>
                <a:cs typeface="Times New Roman" panose="02020603050405020304" pitchFamily="18" charset="0"/>
              </a:rPr>
              <a:t>Подготовка:</a:t>
            </a:r>
          </a:p>
          <a:p>
            <a:pPr algn="ctr"/>
            <a:r>
              <a:rPr lang="ru-RU" sz="3200" dirty="0" smtClean="0">
                <a:solidFill>
                  <a:srgbClr val="002060"/>
                </a:solidFill>
                <a:latin typeface="Times New Roman" panose="02020603050405020304" pitchFamily="18" charset="0"/>
                <a:cs typeface="Times New Roman" panose="02020603050405020304" pitchFamily="18" charset="0"/>
              </a:rPr>
              <a:t>Что </a:t>
            </a:r>
            <a:r>
              <a:rPr lang="ru-RU" sz="3200" dirty="0">
                <a:solidFill>
                  <a:srgbClr val="002060"/>
                </a:solidFill>
                <a:latin typeface="Times New Roman" panose="02020603050405020304" pitchFamily="18" charset="0"/>
                <a:cs typeface="Times New Roman" panose="02020603050405020304" pitchFamily="18" charset="0"/>
              </a:rPr>
              <a:t>получится?</a:t>
            </a:r>
          </a:p>
          <a:p>
            <a:pPr algn="ctr"/>
            <a:endParaRPr lang="ru-RU" sz="3200" dirty="0">
              <a:solidFill>
                <a:srgbClr val="002060"/>
              </a:solidFill>
              <a:latin typeface="Intro Rust G Base 2 Line" panose="00000500000000000000" pitchFamily="50" charset="0"/>
              <a:ea typeface="+mj-ea"/>
              <a:cs typeface="+mj-cs"/>
            </a:endParaRPr>
          </a:p>
        </p:txBody>
      </p:sp>
      <p:sp>
        <p:nvSpPr>
          <p:cNvPr id="16" name="Подзаголовок 4"/>
          <p:cNvSpPr txBox="1">
            <a:spLocks/>
          </p:cNvSpPr>
          <p:nvPr/>
        </p:nvSpPr>
        <p:spPr>
          <a:xfrm>
            <a:off x="3795115" y="0"/>
            <a:ext cx="8089326" cy="68961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u="sng" dirty="0" smtClean="0">
                <a:latin typeface="Times New Roman" panose="02020603050405020304" pitchFamily="18" charset="0"/>
                <a:cs typeface="Times New Roman" panose="02020603050405020304" pitchFamily="18" charset="0"/>
              </a:rPr>
              <a:t>Формулируем </a:t>
            </a:r>
            <a:r>
              <a:rPr lang="ru-RU" u="sng" dirty="0">
                <a:latin typeface="Times New Roman" panose="02020603050405020304" pitchFamily="18" charset="0"/>
                <a:cs typeface="Times New Roman" panose="02020603050405020304" pitchFamily="18" charset="0"/>
              </a:rPr>
              <a:t>тематику и формируем четкое представление о ней!</a:t>
            </a:r>
          </a:p>
          <a:p>
            <a:pPr marL="0" indent="0" algn="ctr">
              <a:buNone/>
            </a:pPr>
            <a:r>
              <a:rPr lang="ru-RU" dirty="0" smtClean="0">
                <a:latin typeface="Times New Roman" panose="02020603050405020304" pitchFamily="18" charset="0"/>
                <a:cs typeface="Times New Roman" panose="02020603050405020304" pitchFamily="18" charset="0"/>
              </a:rPr>
              <a:t>Наиболее полный объем по теме, который я понимаю и владею им!</a:t>
            </a:r>
          </a:p>
          <a:p>
            <a:pPr marL="0" indent="0" algn="ctr">
              <a:buNone/>
            </a:pPr>
            <a:r>
              <a:rPr lang="ru-RU" u="sng" dirty="0" smtClean="0">
                <a:latin typeface="Times New Roman" panose="02020603050405020304" pitchFamily="18" charset="0"/>
                <a:cs typeface="Times New Roman" panose="02020603050405020304" pitchFamily="18" charset="0"/>
              </a:rPr>
              <a:t>Ставим </a:t>
            </a:r>
            <a:r>
              <a:rPr lang="ru-RU" u="sng" dirty="0">
                <a:latin typeface="Times New Roman" panose="02020603050405020304" pitchFamily="18" charset="0"/>
                <a:cs typeface="Times New Roman" panose="02020603050405020304" pitchFamily="18" charset="0"/>
              </a:rPr>
              <a:t>цель</a:t>
            </a:r>
            <a:r>
              <a:rPr lang="ru-RU" u="sng" dirty="0" smtClean="0">
                <a:latin typeface="Times New Roman" panose="02020603050405020304" pitchFamily="18" charset="0"/>
                <a:cs typeface="Times New Roman" panose="02020603050405020304" pitchFamily="18" charset="0"/>
              </a:rPr>
              <a:t>!</a:t>
            </a:r>
          </a:p>
          <a:p>
            <a:pPr marL="0" indent="0" algn="ctr">
              <a:buNone/>
            </a:pPr>
            <a:r>
              <a:rPr lang="ru-RU" dirty="0" smtClean="0">
                <a:latin typeface="Times New Roman" panose="02020603050405020304" pitchFamily="18" charset="0"/>
                <a:cs typeface="Times New Roman" panose="02020603050405020304" pitchFamily="18" charset="0"/>
              </a:rPr>
              <a:t>По выступлению!		Личная цель!</a:t>
            </a:r>
          </a:p>
          <a:p>
            <a:pPr marL="0" indent="0" algn="ctr">
              <a:buNone/>
            </a:pPr>
            <a:r>
              <a:rPr lang="ru-RU" u="sng" dirty="0" smtClean="0">
                <a:latin typeface="Times New Roman" panose="02020603050405020304" pitchFamily="18" charset="0"/>
                <a:cs typeface="Times New Roman" panose="02020603050405020304" pitchFamily="18" charset="0"/>
              </a:rPr>
              <a:t>Из цели четко формулируем задачи!</a:t>
            </a: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u="sng" dirty="0" smtClean="0">
                <a:latin typeface="Times New Roman" panose="02020603050405020304" pitchFamily="18" charset="0"/>
                <a:cs typeface="Times New Roman" panose="02020603050405020304" pitchFamily="18" charset="0"/>
              </a:rPr>
              <a:t>Из задач получаем план!</a:t>
            </a: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u="sng" dirty="0" smtClean="0">
                <a:latin typeface="Times New Roman" panose="02020603050405020304" pitchFamily="18" charset="0"/>
                <a:cs typeface="Times New Roman" panose="02020603050405020304" pitchFamily="18" charset="0"/>
              </a:rPr>
              <a:t>По плану формулируем предполагаемые результаты!</a:t>
            </a: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u="sng" dirty="0" smtClean="0">
                <a:latin typeface="Times New Roman" panose="02020603050405020304" pitchFamily="18" charset="0"/>
                <a:cs typeface="Times New Roman" panose="02020603050405020304" pitchFamily="18" charset="0"/>
              </a:rPr>
              <a:t>Формируем смысловое наполнение!</a:t>
            </a:r>
          </a:p>
        </p:txBody>
      </p:sp>
      <p:sp>
        <p:nvSpPr>
          <p:cNvPr id="2" name="Стрелка вниз 1"/>
          <p:cNvSpPr/>
          <p:nvPr/>
        </p:nvSpPr>
        <p:spPr>
          <a:xfrm>
            <a:off x="7597461" y="723273"/>
            <a:ext cx="484632" cy="346533"/>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2" cstate="print"/>
          <a:stretch>
            <a:fillRect/>
          </a:stretch>
        </p:blipFill>
        <p:spPr>
          <a:xfrm>
            <a:off x="7619528" y="2646343"/>
            <a:ext cx="524301" cy="356826"/>
          </a:xfrm>
          <a:prstGeom prst="rect">
            <a:avLst/>
          </a:prstGeom>
        </p:spPr>
      </p:pic>
      <p:pic>
        <p:nvPicPr>
          <p:cNvPr id="4" name="Рисунок 3"/>
          <p:cNvPicPr>
            <a:picLocks noChangeAspect="1"/>
          </p:cNvPicPr>
          <p:nvPr/>
        </p:nvPicPr>
        <p:blipFill>
          <a:blip r:embed="rId3" cstate="print"/>
          <a:stretch>
            <a:fillRect/>
          </a:stretch>
        </p:blipFill>
        <p:spPr>
          <a:xfrm>
            <a:off x="7597461" y="1632797"/>
            <a:ext cx="524301" cy="373301"/>
          </a:xfrm>
          <a:prstGeom prst="rect">
            <a:avLst/>
          </a:prstGeom>
        </p:spPr>
      </p:pic>
      <p:pic>
        <p:nvPicPr>
          <p:cNvPr id="18" name="Рисунок 17"/>
          <p:cNvPicPr>
            <a:picLocks noChangeAspect="1"/>
          </p:cNvPicPr>
          <p:nvPr/>
        </p:nvPicPr>
        <p:blipFill>
          <a:blip r:embed="rId4" cstate="print"/>
          <a:stretch>
            <a:fillRect/>
          </a:stretch>
        </p:blipFill>
        <p:spPr>
          <a:xfrm>
            <a:off x="7619528" y="3271227"/>
            <a:ext cx="524301" cy="676717"/>
          </a:xfrm>
          <a:prstGeom prst="rect">
            <a:avLst/>
          </a:prstGeom>
        </p:spPr>
      </p:pic>
      <p:pic>
        <p:nvPicPr>
          <p:cNvPr id="19" name="Рисунок 18"/>
          <p:cNvPicPr>
            <a:picLocks noChangeAspect="1"/>
          </p:cNvPicPr>
          <p:nvPr/>
        </p:nvPicPr>
        <p:blipFill>
          <a:blip r:embed="rId5" cstate="print"/>
          <a:stretch>
            <a:fillRect/>
          </a:stretch>
        </p:blipFill>
        <p:spPr>
          <a:xfrm>
            <a:off x="7619528" y="4267132"/>
            <a:ext cx="524301" cy="593952"/>
          </a:xfrm>
          <a:prstGeom prst="rect">
            <a:avLst/>
          </a:prstGeom>
        </p:spPr>
      </p:pic>
      <p:pic>
        <p:nvPicPr>
          <p:cNvPr id="20" name="Рисунок 19"/>
          <p:cNvPicPr>
            <a:picLocks noChangeAspect="1"/>
          </p:cNvPicPr>
          <p:nvPr/>
        </p:nvPicPr>
        <p:blipFill>
          <a:blip r:embed="rId6" cstate="print"/>
          <a:stretch>
            <a:fillRect/>
          </a:stretch>
        </p:blipFill>
        <p:spPr>
          <a:xfrm>
            <a:off x="7577626" y="5768274"/>
            <a:ext cx="524301" cy="591363"/>
          </a:xfrm>
          <a:prstGeom prst="rect">
            <a:avLst/>
          </a:prstGeom>
        </p:spPr>
      </p:pic>
    </p:spTree>
    <p:extLst>
      <p:ext uri="{BB962C8B-B14F-4D97-AF65-F5344CB8AC3E}">
        <p14:creationId xmlns:p14="http://schemas.microsoft.com/office/powerpoint/2010/main" val="1516792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15" name="Прямоугольник 14"/>
          <p:cNvSpPr/>
          <p:nvPr/>
        </p:nvSpPr>
        <p:spPr>
          <a:xfrm>
            <a:off x="-63374" y="2039926"/>
            <a:ext cx="3795115" cy="1569660"/>
          </a:xfrm>
          <a:prstGeom prst="rect">
            <a:avLst/>
          </a:prstGeom>
        </p:spPr>
        <p:txBody>
          <a:bodyPr wrap="square">
            <a:spAutoFit/>
          </a:bodyPr>
          <a:lstStyle/>
          <a:p>
            <a:pPr algn="ctr"/>
            <a:r>
              <a:rPr lang="ru-RU" sz="3200" u="sng" dirty="0" smtClean="0">
                <a:solidFill>
                  <a:srgbClr val="002060"/>
                </a:solidFill>
                <a:latin typeface="Times New Roman" panose="02020603050405020304" pitchFamily="18" charset="0"/>
                <a:cs typeface="Times New Roman" panose="02020603050405020304" pitchFamily="18" charset="0"/>
              </a:rPr>
              <a:t>Подготовка:</a:t>
            </a:r>
          </a:p>
          <a:p>
            <a:pPr algn="ctr"/>
            <a:r>
              <a:rPr lang="ru-RU" sz="3200" dirty="0" smtClean="0">
                <a:solidFill>
                  <a:srgbClr val="002060"/>
                </a:solidFill>
                <a:latin typeface="Times New Roman" panose="02020603050405020304" pitchFamily="18" charset="0"/>
                <a:cs typeface="Times New Roman" panose="02020603050405020304" pitchFamily="18" charset="0"/>
              </a:rPr>
              <a:t>Как </a:t>
            </a:r>
            <a:r>
              <a:rPr lang="ru-RU" sz="3200" dirty="0">
                <a:solidFill>
                  <a:srgbClr val="002060"/>
                </a:solidFill>
                <a:latin typeface="Times New Roman" panose="02020603050405020304" pitchFamily="18" charset="0"/>
                <a:cs typeface="Times New Roman" panose="02020603050405020304" pitchFamily="18" charset="0"/>
              </a:rPr>
              <a:t>получится?</a:t>
            </a:r>
          </a:p>
          <a:p>
            <a:pPr algn="ctr"/>
            <a:endParaRPr lang="ru-RU" sz="3200" dirty="0">
              <a:solidFill>
                <a:schemeClr val="bg1"/>
              </a:solidFill>
              <a:latin typeface="Intro Rust G Base 2 Line" panose="00000500000000000000" pitchFamily="50" charset="0"/>
              <a:ea typeface="+mj-ea"/>
              <a:cs typeface="+mj-cs"/>
            </a:endParaRPr>
          </a:p>
        </p:txBody>
      </p:sp>
      <p:sp>
        <p:nvSpPr>
          <p:cNvPr id="16" name="Подзаголовок 4"/>
          <p:cNvSpPr txBox="1">
            <a:spLocks/>
          </p:cNvSpPr>
          <p:nvPr/>
        </p:nvSpPr>
        <p:spPr>
          <a:xfrm>
            <a:off x="3795115" y="0"/>
            <a:ext cx="8089326" cy="68961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dirty="0">
                <a:latin typeface="Times New Roman" panose="02020603050405020304" pitchFamily="18" charset="0"/>
                <a:cs typeface="Times New Roman" panose="02020603050405020304" pitchFamily="18" charset="0"/>
              </a:rPr>
              <a:t>Формируем смысловое наполнение!</a:t>
            </a: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Делаем </a:t>
            </a:r>
            <a:r>
              <a:rPr lang="ru-RU" dirty="0">
                <a:latin typeface="Times New Roman" panose="02020603050405020304" pitchFamily="18" charset="0"/>
                <a:cs typeface="Times New Roman" panose="02020603050405020304" pitchFamily="18" charset="0"/>
              </a:rPr>
              <a:t>презентацию и </a:t>
            </a:r>
            <a:r>
              <a:rPr lang="ru-RU" dirty="0" smtClean="0">
                <a:latin typeface="Times New Roman" panose="02020603050405020304" pitchFamily="18" charset="0"/>
                <a:cs typeface="Times New Roman" panose="02020603050405020304" pitchFamily="18" charset="0"/>
              </a:rPr>
              <a:t>речь!</a:t>
            </a:r>
          </a:p>
          <a:p>
            <a:pPr marL="0" indent="0" algn="ctr">
              <a:buNone/>
            </a:pPr>
            <a:endParaRPr lang="ru-RU" dirty="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Создаем </a:t>
            </a:r>
            <a:r>
              <a:rPr lang="ru-RU" dirty="0">
                <a:latin typeface="Times New Roman" panose="02020603050405020304" pitchFamily="18" charset="0"/>
                <a:cs typeface="Times New Roman" panose="02020603050405020304" pitchFamily="18" charset="0"/>
              </a:rPr>
              <a:t>пошаговый алгоритм проведения</a:t>
            </a:r>
            <a:r>
              <a:rPr lang="ru-RU" dirty="0" smtClean="0">
                <a:latin typeface="Times New Roman" panose="02020603050405020304" pitchFamily="18" charset="0"/>
                <a:cs typeface="Times New Roman" panose="02020603050405020304" pitchFamily="18" charset="0"/>
              </a:rPr>
              <a:t>!</a:t>
            </a:r>
          </a:p>
          <a:p>
            <a:pPr marL="0" indent="0" algn="ctr">
              <a:buNone/>
            </a:pPr>
            <a:r>
              <a:rPr lang="ru-RU" dirty="0" smtClean="0">
                <a:latin typeface="Times New Roman" panose="02020603050405020304" pitchFamily="18" charset="0"/>
                <a:cs typeface="Times New Roman" panose="02020603050405020304" pitchFamily="18" charset="0"/>
              </a:rPr>
              <a:t>Начало, введение, по отрезкам речи, стыковка со слайдами, поза, громкость, паузы, модуляции голоса, мимика. Время!</a:t>
            </a:r>
            <a:endParaRPr lang="ru-RU" dirty="0">
              <a:latin typeface="Times New Roman" panose="02020603050405020304" pitchFamily="18" charset="0"/>
              <a:cs typeface="Times New Roman" panose="02020603050405020304" pitchFamily="18" charset="0"/>
            </a:endParaRP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Репетируем</a:t>
            </a:r>
            <a:r>
              <a:rPr lang="ru-RU" dirty="0">
                <a:latin typeface="Times New Roman" panose="02020603050405020304" pitchFamily="18" charset="0"/>
                <a:cs typeface="Times New Roman" panose="02020603050405020304" pitchFamily="18" charset="0"/>
              </a:rPr>
              <a:t>, репетируем, репетируем!</a:t>
            </a:r>
          </a:p>
          <a:p>
            <a:pPr marL="0" indent="0" algn="ctr">
              <a:buNone/>
            </a:pPr>
            <a:endParaRPr lang="ru-RU" dirty="0" smtClean="0">
              <a:latin typeface="Times New Roman" panose="02020603050405020304" pitchFamily="18" charset="0"/>
              <a:cs typeface="Times New Roman" panose="02020603050405020304" pitchFamily="18" charset="0"/>
            </a:endParaRPr>
          </a:p>
        </p:txBody>
      </p:sp>
      <p:sp>
        <p:nvSpPr>
          <p:cNvPr id="2" name="Стрелка вниз 1"/>
          <p:cNvSpPr/>
          <p:nvPr/>
        </p:nvSpPr>
        <p:spPr>
          <a:xfrm>
            <a:off x="7506845" y="471467"/>
            <a:ext cx="484632" cy="527705"/>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2" cstate="print"/>
          <a:stretch>
            <a:fillRect/>
          </a:stretch>
        </p:blipFill>
        <p:spPr>
          <a:xfrm>
            <a:off x="7643530" y="3808891"/>
            <a:ext cx="524301" cy="664255"/>
          </a:xfrm>
          <a:prstGeom prst="rect">
            <a:avLst/>
          </a:prstGeom>
        </p:spPr>
      </p:pic>
      <p:pic>
        <p:nvPicPr>
          <p:cNvPr id="18" name="Рисунок 17"/>
          <p:cNvPicPr>
            <a:picLocks noChangeAspect="1"/>
          </p:cNvPicPr>
          <p:nvPr/>
        </p:nvPicPr>
        <p:blipFill>
          <a:blip r:embed="rId3" cstate="print"/>
          <a:stretch>
            <a:fillRect/>
          </a:stretch>
        </p:blipFill>
        <p:spPr>
          <a:xfrm>
            <a:off x="7506845" y="1566087"/>
            <a:ext cx="524301" cy="676717"/>
          </a:xfrm>
          <a:prstGeom prst="rect">
            <a:avLst/>
          </a:prstGeom>
        </p:spPr>
      </p:pic>
    </p:spTree>
    <p:extLst>
      <p:ext uri="{BB962C8B-B14F-4D97-AF65-F5344CB8AC3E}">
        <p14:creationId xmlns:p14="http://schemas.microsoft.com/office/powerpoint/2010/main" val="2826921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54E0AA-F22D-46E6-944D-45CF24F1799C}"/>
              </a:ext>
            </a:extLst>
          </p:cNvPr>
          <p:cNvSpPr>
            <a:spLocks noGrp="1"/>
          </p:cNvSpPr>
          <p:nvPr>
            <p:ph type="title"/>
          </p:nvPr>
        </p:nvSpPr>
        <p:spPr/>
        <p:txBody>
          <a:bodyPr/>
          <a:lstStyle/>
          <a:p>
            <a:r>
              <a:rPr lang="ru-RU" b="1" dirty="0" smtClean="0"/>
              <a:t>ПРАВИЛА ТРЕНИНГА</a:t>
            </a:r>
            <a:endParaRPr lang="ru-RU" b="1" dirty="0"/>
          </a:p>
        </p:txBody>
      </p:sp>
      <p:sp>
        <p:nvSpPr>
          <p:cNvPr id="3" name="Объект 2">
            <a:extLst>
              <a:ext uri="{FF2B5EF4-FFF2-40B4-BE49-F238E27FC236}">
                <a16:creationId xmlns:a16="http://schemas.microsoft.com/office/drawing/2014/main" id="{9395CCB6-DC63-4298-AB46-C9FCCFBC1B61}"/>
              </a:ext>
            </a:extLst>
          </p:cNvPr>
          <p:cNvSpPr>
            <a:spLocks noGrp="1"/>
          </p:cNvSpPr>
          <p:nvPr>
            <p:ph idx="1"/>
          </p:nvPr>
        </p:nvSpPr>
        <p:spPr/>
        <p:txBody>
          <a:bodyPr/>
          <a:lstStyle/>
          <a:p>
            <a:pPr marL="457200" indent="-457200" algn="just">
              <a:buFontTx/>
              <a:buChar char="-"/>
            </a:pPr>
            <a:r>
              <a:rPr lang="ru-RU" dirty="0">
                <a:latin typeface="Times New Roman" panose="02020603050405020304" pitchFamily="18" charset="0"/>
                <a:cs typeface="Times New Roman" panose="02020603050405020304" pitchFamily="18" charset="0"/>
              </a:rPr>
              <a:t>Максимальная включенность участников;</a:t>
            </a:r>
          </a:p>
          <a:p>
            <a:pPr marL="457200" indent="-457200" algn="just">
              <a:buFontTx/>
              <a:buChar char="-"/>
            </a:pPr>
            <a:r>
              <a:rPr lang="ru-RU" dirty="0">
                <a:latin typeface="Times New Roman" panose="02020603050405020304" pitchFamily="18" charset="0"/>
                <a:cs typeface="Times New Roman" panose="02020603050405020304" pitchFamily="18" charset="0"/>
              </a:rPr>
              <a:t>Телефоны будут всем мешать;</a:t>
            </a:r>
          </a:p>
          <a:p>
            <a:pPr marL="457200" indent="-457200" algn="just">
              <a:buFontTx/>
              <a:buChar char="-"/>
            </a:pPr>
            <a:r>
              <a:rPr lang="ru-RU" dirty="0">
                <a:latin typeface="Times New Roman" panose="02020603050405020304" pitchFamily="18" charset="0"/>
                <a:cs typeface="Times New Roman" panose="02020603050405020304" pitchFamily="18" charset="0"/>
              </a:rPr>
              <a:t>Высказывание собственного мнения исключают оценку мнения и поведения других участников. Будем вежливы.</a:t>
            </a:r>
          </a:p>
          <a:p>
            <a:pPr marL="457200" indent="-457200" algn="just">
              <a:buFontTx/>
              <a:buChar char="-"/>
            </a:pPr>
            <a:r>
              <a:rPr lang="ru-RU" dirty="0">
                <a:latin typeface="Times New Roman" panose="02020603050405020304" pitchFamily="18" charset="0"/>
                <a:cs typeface="Times New Roman" panose="02020603050405020304" pitchFamily="18" charset="0"/>
              </a:rPr>
              <a:t>Отказываясь выполнять упражнение Вы лишаете себя инструмента или навыка;</a:t>
            </a:r>
          </a:p>
          <a:p>
            <a:pPr marL="457200" indent="-457200" algn="just">
              <a:buFontTx/>
              <a:buChar char="-"/>
            </a:pPr>
            <a:r>
              <a:rPr lang="ru-RU" dirty="0">
                <a:latin typeface="Times New Roman" panose="02020603050405020304" pitchFamily="18" charset="0"/>
                <a:cs typeface="Times New Roman" panose="02020603050405020304" pitchFamily="18" charset="0"/>
              </a:rPr>
              <a:t>Обсуждение поведения участников тренинга за его пределами недопустимо.</a:t>
            </a:r>
          </a:p>
          <a:p>
            <a:endParaRPr lang="ru-RU" dirty="0"/>
          </a:p>
        </p:txBody>
      </p:sp>
    </p:spTree>
    <p:extLst>
      <p:ext uri="{BB962C8B-B14F-4D97-AF65-F5344CB8AC3E}">
        <p14:creationId xmlns:p14="http://schemas.microsoft.com/office/powerpoint/2010/main" val="4143761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717015" y="1136822"/>
            <a:ext cx="3810918"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Коммуникации</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6096000" y="1136822"/>
            <a:ext cx="6096000" cy="5693866"/>
          </a:xfrm>
          <a:prstGeom prst="rect">
            <a:avLst/>
          </a:prstGeom>
        </p:spPr>
        <p:txBody>
          <a:bodyPr>
            <a:spAutoFit/>
          </a:bodyPr>
          <a:lstStyle/>
          <a:p>
            <a:pPr marL="457200" indent="-457200" algn="ctr">
              <a:buFont typeface="Wingdings" panose="05000000000000000000" pitchFamily="2" charset="2"/>
              <a:buChar char="ü"/>
            </a:pPr>
            <a:r>
              <a:rPr lang="ru-RU" sz="2800" u="sng" dirty="0" smtClean="0">
                <a:latin typeface="Times New Roman" panose="02020603050405020304" pitchFamily="18" charset="0"/>
                <a:cs typeface="Times New Roman" panose="02020603050405020304" pitchFamily="18" charset="0"/>
              </a:rPr>
              <a:t>Уверенность</a:t>
            </a:r>
            <a:r>
              <a:rPr lang="ru-RU" sz="2800" dirty="0" smtClean="0">
                <a:latin typeface="Times New Roman" panose="02020603050405020304" pitchFamily="18" charset="0"/>
                <a:cs typeface="Times New Roman" panose="02020603050405020304" pitchFamily="18" charset="0"/>
              </a:rPr>
              <a:t> – вы разобрались в аспектах, устали репетировать, задали алгоритм действий;</a:t>
            </a:r>
          </a:p>
          <a:p>
            <a:pPr marL="457200" indent="-457200" algn="ctr">
              <a:buFont typeface="Wingdings" panose="05000000000000000000" pitchFamily="2" charset="2"/>
              <a:buChar char="ü"/>
            </a:pPr>
            <a:r>
              <a:rPr lang="ru-RU" sz="2800" u="sng" dirty="0" smtClean="0">
                <a:latin typeface="Times New Roman" panose="02020603050405020304" pitchFamily="18" charset="0"/>
                <a:cs typeface="Times New Roman" panose="02020603050405020304" pitchFamily="18" charset="0"/>
              </a:rPr>
              <a:t>Спокойствие</a:t>
            </a:r>
            <a:r>
              <a:rPr lang="ru-RU" sz="2800" dirty="0" smtClean="0">
                <a:latin typeface="Times New Roman" panose="02020603050405020304" pitchFamily="18" charset="0"/>
                <a:cs typeface="Times New Roman" panose="02020603050405020304" pitchFamily="18" charset="0"/>
              </a:rPr>
              <a:t> – вы задали алгоритм действий и привыкли к нему;</a:t>
            </a:r>
          </a:p>
          <a:p>
            <a:pPr marL="457200" indent="-457200" algn="ctr">
              <a:buFont typeface="Wingdings" panose="05000000000000000000" pitchFamily="2" charset="2"/>
              <a:buChar char="ü"/>
            </a:pPr>
            <a:r>
              <a:rPr lang="ru-RU" sz="2800" u="sng" dirty="0" smtClean="0">
                <a:latin typeface="Times New Roman" panose="02020603050405020304" pitchFamily="18" charset="0"/>
                <a:cs typeface="Times New Roman" panose="02020603050405020304" pitchFamily="18" charset="0"/>
              </a:rPr>
              <a:t>Аргументированность</a:t>
            </a:r>
            <a:r>
              <a:rPr lang="ru-RU" sz="2800" dirty="0" smtClean="0">
                <a:latin typeface="Times New Roman" panose="02020603050405020304" pitchFamily="18" charset="0"/>
                <a:cs typeface="Times New Roman" panose="02020603050405020304" pitchFamily="18" charset="0"/>
              </a:rPr>
              <a:t> – вы разбираетесь в теме, вы можете объяснить, задать вопросы и ответить на них;</a:t>
            </a:r>
          </a:p>
          <a:p>
            <a:pPr marL="457200" indent="-457200" algn="ctr">
              <a:buFont typeface="Wingdings" panose="05000000000000000000" pitchFamily="2" charset="2"/>
              <a:buChar char="ü"/>
            </a:pPr>
            <a:r>
              <a:rPr lang="ru-RU" sz="2800" u="sng" dirty="0" smtClean="0">
                <a:latin typeface="Times New Roman" panose="02020603050405020304" pitchFamily="18" charset="0"/>
                <a:cs typeface="Times New Roman" panose="02020603050405020304" pitchFamily="18" charset="0"/>
              </a:rPr>
              <a:t>Примеры</a:t>
            </a:r>
            <a:r>
              <a:rPr lang="ru-RU" sz="2800" dirty="0" smtClean="0">
                <a:latin typeface="Times New Roman" panose="02020603050405020304" pitchFamily="18" charset="0"/>
                <a:cs typeface="Times New Roman" panose="02020603050405020304" pitchFamily="18" charset="0"/>
              </a:rPr>
              <a:t> – вы можете пояснить на конкретной ситуации, вы можете сформировать и поддержать интерес</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503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717015" y="1136822"/>
            <a:ext cx="3810918"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Коммуникации:</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6096000" y="1136822"/>
            <a:ext cx="6096000" cy="3970318"/>
          </a:xfrm>
          <a:prstGeom prst="rect">
            <a:avLst/>
          </a:prstGeom>
        </p:spPr>
        <p:txBody>
          <a:bodyPr>
            <a:spAutoFit/>
          </a:bodyPr>
          <a:lstStyle/>
          <a:p>
            <a:pPr algn="ctr"/>
            <a:r>
              <a:rPr lang="ru-RU" sz="2800" dirty="0" smtClean="0">
                <a:latin typeface="Times New Roman" panose="02020603050405020304" pitchFamily="18" charset="0"/>
                <a:cs typeface="Times New Roman" panose="02020603050405020304" pitchFamily="18" charset="0"/>
              </a:rPr>
              <a:t>Формирование интереса и внимания:</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Визуальный контакт;</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Отслеживание состояния аудитории;</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Вопросы к аудитории;</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Построение диалога;</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Примеры для аудитории;</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Модуляции голоса.</a:t>
            </a:r>
          </a:p>
          <a:p>
            <a:pPr marL="457200" indent="-457200" algn="ctr">
              <a:buFont typeface="Wingdings" panose="05000000000000000000" pitchFamily="2" charset="2"/>
              <a:buChar char="ü"/>
            </a:pP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9755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717015" y="1136822"/>
            <a:ext cx="3810918"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Коммуникации:</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6096000" y="1136822"/>
            <a:ext cx="6096000" cy="3108543"/>
          </a:xfrm>
          <a:prstGeom prst="rect">
            <a:avLst/>
          </a:prstGeom>
        </p:spPr>
        <p:txBody>
          <a:bodyPr wrap="square">
            <a:spAutoFit/>
          </a:bodyPr>
          <a:lstStyle/>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Разрабатываем голосовые связки;</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Вдох, выдох;</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Входим медленно;</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Устанавливаем первичный визуальный контакт;</a:t>
            </a:r>
          </a:p>
          <a:p>
            <a:pPr marL="457200" indent="-457200" algn="ctr">
              <a:buFont typeface="Wingdings" panose="05000000000000000000" pitchFamily="2" charset="2"/>
              <a:buChar char="ü"/>
            </a:pPr>
            <a:r>
              <a:rPr lang="ru-RU" sz="2800" dirty="0" smtClean="0">
                <a:latin typeface="Times New Roman" panose="02020603050405020304" pitchFamily="18" charset="0"/>
                <a:cs typeface="Times New Roman" panose="02020603050405020304" pitchFamily="18" charset="0"/>
              </a:rPr>
              <a:t>Начинаем говорить медленно.</a:t>
            </a:r>
          </a:p>
          <a:p>
            <a:pPr marL="457200" indent="-457200" algn="ctr">
              <a:buFont typeface="Wingdings" panose="05000000000000000000" pitchFamily="2" charset="2"/>
              <a:buChar char="ü"/>
            </a:pP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62002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2000"/>
            <a:lum/>
          </a:blip>
          <a:srcRect/>
          <a:stretch>
            <a:fillRect t="-4000" b="-4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717015" y="1136822"/>
            <a:ext cx="3810918"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6096000" y="1136822"/>
            <a:ext cx="6096000" cy="2492990"/>
          </a:xfrm>
          <a:prstGeom prst="rect">
            <a:avLst/>
          </a:prstGeom>
        </p:spPr>
        <p:txBody>
          <a:bodyPr>
            <a:spAutoFit/>
          </a:bodyPr>
          <a:lstStyle/>
          <a:p>
            <a:pPr marL="457200" indent="-457200" algn="ctr">
              <a:buFont typeface="Wingdings" panose="05000000000000000000" pitchFamily="2" charset="2"/>
              <a:buChar char="ü"/>
            </a:pPr>
            <a:r>
              <a:rPr lang="ru-RU" sz="3200" u="sng" dirty="0" smtClean="0">
                <a:latin typeface="Times New Roman" panose="02020603050405020304" pitchFamily="18" charset="0"/>
                <a:cs typeface="Times New Roman" panose="02020603050405020304" pitchFamily="18" charset="0"/>
              </a:rPr>
              <a:t>Восприятие чужой речи, при которой идет прямое и непрямое взаимодействие между участниками процесса. </a:t>
            </a:r>
          </a:p>
          <a:p>
            <a:pPr algn="ctr"/>
            <a:endParaRPr lang="ru-RU" sz="28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896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5000"/>
            <a:lum/>
          </a:blip>
          <a:srcRect/>
          <a:stretch>
            <a:fillRect t="-4000" b="-4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827373" y="1136822"/>
            <a:ext cx="7364627" cy="4524315"/>
          </a:xfrm>
          <a:prstGeom prst="rect">
            <a:avLst/>
          </a:prstGeom>
        </p:spPr>
        <p:txBody>
          <a:bodyPr wrap="square">
            <a:spAutoFit/>
          </a:bodyPr>
          <a:lstStyle/>
          <a:p>
            <a:pPr marL="457200" indent="-457200" algn="ctr">
              <a:buFont typeface="Wingdings" panose="05000000000000000000" pitchFamily="2" charset="2"/>
              <a:buChar char="ü"/>
            </a:pPr>
            <a:r>
              <a:rPr lang="ru-RU" sz="3200" u="sng" dirty="0" smtClean="0">
                <a:latin typeface="Times New Roman" panose="02020603050405020304" pitchFamily="18" charset="0"/>
                <a:cs typeface="Times New Roman" panose="02020603050405020304" pitchFamily="18" charset="0"/>
              </a:rPr>
              <a:t>Когда слышим </a:t>
            </a:r>
            <a:r>
              <a:rPr lang="ru-RU" sz="3200" u="sng" dirty="0">
                <a:latin typeface="Times New Roman" panose="02020603050405020304" pitchFamily="18" charset="0"/>
                <a:cs typeface="Times New Roman" panose="02020603050405020304" pitchFamily="18" charset="0"/>
              </a:rPr>
              <a:t>некое неприятное слово, все, что говорится после него, остается неуслышанным. </a:t>
            </a:r>
            <a:endParaRPr lang="ru-RU" sz="3200" u="sng" dirty="0" smtClean="0">
              <a:latin typeface="Times New Roman" panose="02020603050405020304" pitchFamily="18" charset="0"/>
              <a:cs typeface="Times New Roman" panose="02020603050405020304" pitchFamily="18" charset="0"/>
            </a:endParaRPr>
          </a:p>
          <a:p>
            <a:pPr marL="457200" indent="-457200" algn="ctr">
              <a:buFont typeface="Wingdings" panose="05000000000000000000" pitchFamily="2" charset="2"/>
              <a:buChar char="ü"/>
            </a:pPr>
            <a:r>
              <a:rPr lang="ru-RU" sz="3200" u="sng" dirty="0" smtClean="0">
                <a:latin typeface="Times New Roman" panose="02020603050405020304" pitchFamily="18" charset="0"/>
                <a:cs typeface="Times New Roman" panose="02020603050405020304" pitchFamily="18" charset="0"/>
              </a:rPr>
              <a:t>Услышав </a:t>
            </a:r>
            <a:r>
              <a:rPr lang="ru-RU" sz="3200" u="sng" dirty="0">
                <a:latin typeface="Times New Roman" panose="02020603050405020304" pitchFamily="18" charset="0"/>
                <a:cs typeface="Times New Roman" panose="02020603050405020304" pitchFamily="18" charset="0"/>
              </a:rPr>
              <a:t>значимое для себя слово, </a:t>
            </a:r>
            <a:r>
              <a:rPr lang="ru-RU" sz="3200" u="sng" dirty="0" smtClean="0">
                <a:latin typeface="Times New Roman" panose="02020603050405020304" pitchFamily="18" charset="0"/>
                <a:cs typeface="Times New Roman" panose="02020603050405020304" pitchFamily="18" charset="0"/>
              </a:rPr>
              <a:t>заостряем </a:t>
            </a:r>
            <a:r>
              <a:rPr lang="ru-RU" sz="3200" u="sng" dirty="0">
                <a:latin typeface="Times New Roman" panose="02020603050405020304" pitchFamily="18" charset="0"/>
                <a:cs typeface="Times New Roman" panose="02020603050405020304" pitchFamily="18" charset="0"/>
              </a:rPr>
              <a:t>на нем свое внимание. </a:t>
            </a:r>
            <a:r>
              <a:rPr lang="ru-RU" sz="3200" u="sng" dirty="0" err="1" smtClean="0">
                <a:latin typeface="Times New Roman" panose="02020603050405020304" pitchFamily="18" charset="0"/>
                <a:cs typeface="Times New Roman" panose="02020603050405020304" pitchFamily="18" charset="0"/>
              </a:rPr>
              <a:t>эмоционируем</a:t>
            </a:r>
            <a:r>
              <a:rPr lang="ru-RU" sz="3200" u="sng" dirty="0" smtClean="0">
                <a:latin typeface="Times New Roman" panose="02020603050405020304" pitchFamily="18" charset="0"/>
                <a:cs typeface="Times New Roman" panose="02020603050405020304" pitchFamily="18" charset="0"/>
              </a:rPr>
              <a:t>, обдумываем, </a:t>
            </a:r>
            <a:r>
              <a:rPr lang="ru-RU" sz="3200" u="sng" dirty="0">
                <a:latin typeface="Times New Roman" panose="02020603050405020304" pitchFamily="18" charset="0"/>
                <a:cs typeface="Times New Roman" panose="02020603050405020304" pitchFamily="18" charset="0"/>
              </a:rPr>
              <a:t>что сказать собеседнику. </a:t>
            </a:r>
            <a:r>
              <a:rPr lang="ru-RU" sz="3200" u="sng" dirty="0" smtClean="0">
                <a:latin typeface="Times New Roman" panose="02020603050405020304" pitchFamily="18" charset="0"/>
                <a:cs typeface="Times New Roman" panose="02020603050405020304" pitchFamily="18" charset="0"/>
              </a:rPr>
              <a:t>Можем не </a:t>
            </a:r>
            <a:r>
              <a:rPr lang="ru-RU" sz="3200" u="sng" dirty="0">
                <a:latin typeface="Times New Roman" panose="02020603050405020304" pitchFamily="18" charset="0"/>
                <a:cs typeface="Times New Roman" panose="02020603050405020304" pitchFamily="18" charset="0"/>
              </a:rPr>
              <a:t>замечаться, что разговор уже пошел в другое русло. </a:t>
            </a:r>
          </a:p>
        </p:txBody>
      </p:sp>
    </p:spTree>
    <p:extLst>
      <p:ext uri="{BB962C8B-B14F-4D97-AF65-F5344CB8AC3E}">
        <p14:creationId xmlns:p14="http://schemas.microsoft.com/office/powerpoint/2010/main" val="3401099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5000" b="-5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827373" y="1136822"/>
            <a:ext cx="7364627" cy="3046988"/>
          </a:xfrm>
          <a:prstGeom prst="rect">
            <a:avLst/>
          </a:prstGeom>
        </p:spPr>
        <p:txBody>
          <a:bodyPr wrap="square">
            <a:spAutoFit/>
          </a:bodyPr>
          <a:lstStyle/>
          <a:p>
            <a:pPr marL="457200" indent="-457200" algn="ctr">
              <a:buFont typeface="Wingdings" panose="05000000000000000000" pitchFamily="2" charset="2"/>
              <a:buChar char="ü"/>
            </a:pPr>
            <a:r>
              <a:rPr lang="ru-RU" sz="3200" u="sng" dirty="0" smtClean="0">
                <a:latin typeface="Times New Roman" panose="02020603050405020304" pitchFamily="18" charset="0"/>
                <a:cs typeface="Times New Roman" panose="02020603050405020304" pitchFamily="18" charset="0"/>
              </a:rPr>
              <a:t>Слушание </a:t>
            </a:r>
            <a:r>
              <a:rPr lang="ru-RU" sz="3200" u="sng" dirty="0">
                <a:latin typeface="Times New Roman" panose="02020603050405020304" pitchFamily="18" charset="0"/>
                <a:cs typeface="Times New Roman" panose="02020603050405020304" pitchFamily="18" charset="0"/>
              </a:rPr>
              <a:t>называется активным лишь потому, что человек не зацикливается исключительно на собственных переживаниях и эмоциях, а воспринимает речь, которая говорится собеседником</a:t>
            </a:r>
            <a:r>
              <a:rPr lang="ru-RU" sz="3200" u="sng" dirty="0" smtClean="0">
                <a:latin typeface="Times New Roman" panose="02020603050405020304" pitchFamily="18" charset="0"/>
                <a:cs typeface="Times New Roman" panose="02020603050405020304" pitchFamily="18" charset="0"/>
              </a:rPr>
              <a:t>.</a:t>
            </a:r>
            <a:endParaRPr lang="ru-RU"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7136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4000"/>
            <a:lum/>
          </a:blip>
          <a:srcRect/>
          <a:stretch>
            <a:fillRect t="-4000" b="-4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827373" y="1136822"/>
            <a:ext cx="7364627" cy="3539430"/>
          </a:xfrm>
          <a:prstGeom prst="rect">
            <a:avLst/>
          </a:prstGeom>
        </p:spPr>
        <p:txBody>
          <a:bodyPr wrap="square">
            <a:spAutoFit/>
          </a:bodyPr>
          <a:lstStyle/>
          <a:p>
            <a:pPr algn="ctr"/>
            <a:r>
              <a:rPr lang="ru-RU" sz="3200" u="sng" dirty="0">
                <a:latin typeface="Times New Roman" panose="02020603050405020304" pitchFamily="18" charset="0"/>
                <a:cs typeface="Times New Roman" panose="02020603050405020304" pitchFamily="18" charset="0"/>
              </a:rPr>
              <a:t>Активное слушание помогает</a:t>
            </a:r>
            <a:r>
              <a:rPr lang="ru-RU" sz="3200" u="sng"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ru-RU" sz="3200" u="sng" dirty="0" smtClean="0">
                <a:latin typeface="Times New Roman" panose="02020603050405020304" pitchFamily="18" charset="0"/>
                <a:cs typeface="Times New Roman" panose="02020603050405020304" pitchFamily="18" charset="0"/>
              </a:rPr>
              <a:t> </a:t>
            </a:r>
            <a:r>
              <a:rPr lang="ru-RU" sz="3200" u="sng" dirty="0">
                <a:latin typeface="Times New Roman" panose="02020603050405020304" pitchFamily="18" charset="0"/>
                <a:cs typeface="Times New Roman" panose="02020603050405020304" pitchFamily="18" charset="0"/>
              </a:rPr>
              <a:t>Направить разговор в нужное русло. </a:t>
            </a:r>
            <a:endParaRPr lang="ru-RU" sz="3200" u="sng"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u="sng" dirty="0" smtClean="0">
                <a:latin typeface="Times New Roman" panose="02020603050405020304" pitchFamily="18" charset="0"/>
                <a:cs typeface="Times New Roman" panose="02020603050405020304" pitchFamily="18" charset="0"/>
              </a:rPr>
              <a:t>Подобрать </a:t>
            </a:r>
            <a:r>
              <a:rPr lang="ru-RU" sz="3200" u="sng" dirty="0">
                <a:latin typeface="Times New Roman" panose="02020603050405020304" pitchFamily="18" charset="0"/>
                <a:cs typeface="Times New Roman" panose="02020603050405020304" pitchFamily="18" charset="0"/>
              </a:rPr>
              <a:t>вопросы, которые помогут получить нужные ответы. </a:t>
            </a:r>
            <a:endParaRPr lang="ru-RU" sz="3200" u="sng"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u="sng" dirty="0" smtClean="0">
                <a:latin typeface="Times New Roman" panose="02020603050405020304" pitchFamily="18" charset="0"/>
                <a:cs typeface="Times New Roman" panose="02020603050405020304" pitchFamily="18" charset="0"/>
              </a:rPr>
              <a:t>Правильно </a:t>
            </a:r>
            <a:r>
              <a:rPr lang="ru-RU" sz="3200" u="sng" dirty="0">
                <a:latin typeface="Times New Roman" panose="02020603050405020304" pitchFamily="18" charset="0"/>
                <a:cs typeface="Times New Roman" panose="02020603050405020304" pitchFamily="18" charset="0"/>
              </a:rPr>
              <a:t>и безошибочно понять собеседника.</a:t>
            </a:r>
          </a:p>
          <a:p>
            <a:pPr algn="ctr"/>
            <a:endParaRPr lang="ru-RU"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9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8000"/>
            <a:lum/>
          </a:blip>
          <a:srcRect/>
          <a:stretch>
            <a:fillRect t="-4000" b="-4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827373" y="1136822"/>
            <a:ext cx="7364627" cy="5509200"/>
          </a:xfrm>
          <a:prstGeom prst="rect">
            <a:avLst/>
          </a:prstGeom>
        </p:spPr>
        <p:txBody>
          <a:bodyPr wrap="square">
            <a:spAutoFit/>
          </a:bodyPr>
          <a:lstStyle/>
          <a:p>
            <a:pPr marL="457200" indent="-457200" algn="just">
              <a:buFont typeface="Wingdings" panose="05000000000000000000" pitchFamily="2" charset="2"/>
              <a:buChar char="Ø"/>
            </a:pPr>
            <a:r>
              <a:rPr lang="ru-RU" sz="3200" u="sng" dirty="0" smtClean="0">
                <a:latin typeface="Times New Roman" panose="02020603050405020304" pitchFamily="18" charset="0"/>
                <a:cs typeface="Times New Roman" panose="02020603050405020304" pitchFamily="18" charset="0"/>
              </a:rPr>
              <a:t>Наклоняемся </a:t>
            </a:r>
            <a:r>
              <a:rPr lang="ru-RU" sz="3200" u="sng" dirty="0">
                <a:latin typeface="Times New Roman" panose="02020603050405020304" pitchFamily="18" charset="0"/>
                <a:cs typeface="Times New Roman" panose="02020603050405020304" pitchFamily="18" charset="0"/>
              </a:rPr>
              <a:t>или </a:t>
            </a:r>
            <a:r>
              <a:rPr lang="ru-RU" sz="3200" u="sng" dirty="0" smtClean="0">
                <a:latin typeface="Times New Roman" panose="02020603050405020304" pitchFamily="18" charset="0"/>
                <a:cs typeface="Times New Roman" panose="02020603050405020304" pitchFamily="18" charset="0"/>
              </a:rPr>
              <a:t>поворачиваемся </a:t>
            </a:r>
            <a:r>
              <a:rPr lang="ru-RU" sz="3200" u="sng" dirty="0">
                <a:latin typeface="Times New Roman" panose="02020603050405020304" pitchFamily="18" charset="0"/>
                <a:cs typeface="Times New Roman" panose="02020603050405020304" pitchFamily="18" charset="0"/>
              </a:rPr>
              <a:t>к собеседнику, чтобы лучше </a:t>
            </a:r>
            <a:r>
              <a:rPr lang="ru-RU" sz="3200" u="sng" dirty="0" smtClean="0">
                <a:latin typeface="Times New Roman" panose="02020603050405020304" pitchFamily="18" charset="0"/>
                <a:cs typeface="Times New Roman" panose="02020603050405020304" pitchFamily="18" charset="0"/>
              </a:rPr>
              <a:t>понять.</a:t>
            </a:r>
          </a:p>
          <a:p>
            <a:pPr marL="457200" indent="-457200" algn="just">
              <a:buFont typeface="Wingdings" panose="05000000000000000000" pitchFamily="2" charset="2"/>
              <a:buChar char="Ø"/>
            </a:pPr>
            <a:r>
              <a:rPr lang="ru-RU" sz="3200" u="sng" dirty="0">
                <a:latin typeface="Times New Roman" panose="02020603050405020304" pitchFamily="18" charset="0"/>
                <a:cs typeface="Times New Roman" panose="02020603050405020304" pitchFamily="18" charset="0"/>
              </a:rPr>
              <a:t>Устранение тем, которые непонятны собеседнику. Сюда можно отнести акцент и дефекты речи. </a:t>
            </a:r>
            <a:endParaRPr lang="ru-RU" sz="3200" u="sng"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u="sng" dirty="0" smtClean="0">
                <a:latin typeface="Times New Roman" panose="02020603050405020304" pitchFamily="18" charset="0"/>
                <a:cs typeface="Times New Roman" panose="02020603050405020304" pitchFamily="18" charset="0"/>
              </a:rPr>
              <a:t>Безусловное </a:t>
            </a:r>
            <a:r>
              <a:rPr lang="ru-RU" sz="3200" u="sng" dirty="0">
                <a:latin typeface="Times New Roman" panose="02020603050405020304" pitchFamily="18" charset="0"/>
                <a:cs typeface="Times New Roman" panose="02020603050405020304" pitchFamily="18" charset="0"/>
              </a:rPr>
              <a:t>принятие оппонента. Не оценивать то, что он говорит. </a:t>
            </a:r>
            <a:endParaRPr lang="ru-RU" sz="3200" u="sng"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u="sng" dirty="0" smtClean="0">
                <a:latin typeface="Times New Roman" panose="02020603050405020304" pitchFamily="18" charset="0"/>
                <a:cs typeface="Times New Roman" panose="02020603050405020304" pitchFamily="18" charset="0"/>
              </a:rPr>
              <a:t>Задавание </a:t>
            </a:r>
            <a:r>
              <a:rPr lang="ru-RU" sz="3200" u="sng" dirty="0">
                <a:latin typeface="Times New Roman" panose="02020603050405020304" pitchFamily="18" charset="0"/>
                <a:cs typeface="Times New Roman" panose="02020603050405020304" pitchFamily="18" charset="0"/>
              </a:rPr>
              <a:t>вопросов как признак включения в разговор.</a:t>
            </a:r>
          </a:p>
          <a:p>
            <a:pPr algn="ctr"/>
            <a:endParaRPr lang="ru-RU" sz="3200" u="sng" dirty="0" smtClean="0">
              <a:latin typeface="Times New Roman" panose="02020603050405020304" pitchFamily="18" charset="0"/>
              <a:cs typeface="Times New Roman" panose="02020603050405020304" pitchFamily="18" charset="0"/>
            </a:endParaRPr>
          </a:p>
          <a:p>
            <a:pPr algn="ctr"/>
            <a:endParaRPr lang="ru-RU"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7495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8000"/>
            <a:lum/>
          </a:blip>
          <a:srcRect/>
          <a:stretch>
            <a:fillRect t="-4000" b="-4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229233" y="1136822"/>
            <a:ext cx="8962768" cy="6494085"/>
          </a:xfrm>
          <a:prstGeom prst="rect">
            <a:avLst/>
          </a:prstGeom>
        </p:spPr>
        <p:txBody>
          <a:bodyPr wrap="square">
            <a:spAutoFit/>
          </a:bodyPr>
          <a:lstStyle/>
          <a:p>
            <a:pPr algn="just"/>
            <a:r>
              <a:rPr lang="ru-RU" sz="3200" u="sng" dirty="0" smtClean="0">
                <a:latin typeface="Times New Roman" panose="02020603050405020304" pitchFamily="18" charset="0"/>
                <a:cs typeface="Times New Roman" panose="02020603050405020304" pitchFamily="18" charset="0"/>
              </a:rPr>
              <a:t>	Зрительный </a:t>
            </a:r>
            <a:r>
              <a:rPr lang="ru-RU" sz="3200" u="sng" dirty="0">
                <a:latin typeface="Times New Roman" panose="02020603050405020304" pitchFamily="18" charset="0"/>
                <a:cs typeface="Times New Roman" panose="02020603050405020304" pitchFamily="18" charset="0"/>
              </a:rPr>
              <a:t>контакт многое говорит о том, что интересует человека: </a:t>
            </a:r>
            <a:endParaRPr lang="ru-RU" sz="3200" u="sng"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Контакт </a:t>
            </a:r>
            <a:r>
              <a:rPr lang="ru-RU" sz="3200" dirty="0">
                <a:latin typeface="Times New Roman" panose="02020603050405020304" pitchFamily="18" charset="0"/>
                <a:cs typeface="Times New Roman" panose="02020603050405020304" pitchFamily="18" charset="0"/>
              </a:rPr>
              <a:t>на уровне глаз говорит о том, что человека интересует собеседник и информация, которую он выдает.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err="1" smtClean="0">
                <a:latin typeface="Times New Roman" panose="02020603050405020304" pitchFamily="18" charset="0"/>
                <a:cs typeface="Times New Roman" panose="02020603050405020304" pitchFamily="18" charset="0"/>
              </a:rPr>
              <a:t>Обсматривание</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собеседника говорит скорее о заинтересованности личностью говорящего, нежели о той информации, которую он выдает</a:t>
            </a:r>
            <a:r>
              <a:rPr lang="ru-RU" sz="3200"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Взгляд на окружающие предметы говорит о том, что человеку не интересна ни информация, ни сам собеседник.</a:t>
            </a:r>
          </a:p>
          <a:p>
            <a:pPr marL="457200" indent="-457200" algn="just">
              <a:buFont typeface="Wingdings" panose="05000000000000000000" pitchFamily="2" charset="2"/>
              <a:buChar char="Ø"/>
            </a:pPr>
            <a:endParaRPr lang="ru-RU" sz="3200" u="sng" dirty="0">
              <a:latin typeface="Times New Roman" panose="02020603050405020304" pitchFamily="18" charset="0"/>
              <a:cs typeface="Times New Roman" panose="02020603050405020304" pitchFamily="18" charset="0"/>
            </a:endParaRPr>
          </a:p>
          <a:p>
            <a:pPr algn="ctr"/>
            <a:endParaRPr lang="ru-RU"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42557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8000"/>
            <a:lum/>
          </a:blip>
          <a:srcRect/>
          <a:stretch>
            <a:fillRect t="-4000" b="-4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127157" y="1136822"/>
            <a:ext cx="8064844" cy="5509200"/>
          </a:xfrm>
          <a:prstGeom prst="rect">
            <a:avLst/>
          </a:prstGeom>
        </p:spPr>
        <p:txBody>
          <a:bodyPr wrap="square">
            <a:spAutoFit/>
          </a:bodyPr>
          <a:lstStyle/>
          <a:p>
            <a:pPr algn="just"/>
            <a:r>
              <a:rPr lang="ru-RU" sz="3200" u="sng" dirty="0">
                <a:latin typeface="Times New Roman" panose="02020603050405020304" pitchFamily="18" charset="0"/>
                <a:cs typeface="Times New Roman" panose="02020603050405020304" pitchFamily="18" charset="0"/>
              </a:rPr>
              <a:t>Техники активного слушания</a:t>
            </a:r>
            <a:r>
              <a:rPr lang="ru-RU" sz="3200" u="sng"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«Эхо» — повторение последних слов собеседника вопросительным тоном</a:t>
            </a:r>
            <a:r>
              <a:rPr lang="ru-RU" sz="3200"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Перефразирование – краткая передача сути сказанного: «Я тебя правильно понял…? Если я тебя правильно понял, то…».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Интерпретация </a:t>
            </a:r>
            <a:r>
              <a:rPr lang="ru-RU" sz="3200" dirty="0">
                <a:latin typeface="Times New Roman" panose="02020603050405020304" pitchFamily="18" charset="0"/>
                <a:cs typeface="Times New Roman" panose="02020603050405020304" pitchFamily="18" charset="0"/>
              </a:rPr>
              <a:t>— предположение об истинных намерениях и целях говорящего, исходя из сказанного им.</a:t>
            </a:r>
          </a:p>
          <a:p>
            <a:pPr algn="just"/>
            <a:endParaRPr lang="ru-RU"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868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DB64C86-9387-42E9-9B79-AA079D5015FF}"/>
              </a:ext>
            </a:extLst>
          </p:cNvPr>
          <p:cNvSpPr>
            <a:spLocks noGrp="1"/>
          </p:cNvSpPr>
          <p:nvPr>
            <p:ph idx="1"/>
          </p:nvPr>
        </p:nvSpPr>
        <p:spPr>
          <a:xfrm>
            <a:off x="457200" y="347472"/>
            <a:ext cx="11320271" cy="5980176"/>
          </a:xfrm>
          <a:blipFill>
            <a:blip r:embed="rId2" cstate="print">
              <a:lum bright="42000" contrast="1000"/>
            </a:blip>
            <a:stretch>
              <a:fillRect/>
            </a:stretch>
          </a:blipFill>
        </p:spPr>
        <p:txBody>
          <a:bodyPr>
            <a:normAutofit/>
          </a:bodyPr>
          <a:lstStyle/>
          <a:p>
            <a:pPr marL="0" indent="0">
              <a:buNone/>
            </a:pPr>
            <a:endParaRPr lang="ru-RU" sz="3200" dirty="0"/>
          </a:p>
          <a:p>
            <a:r>
              <a:rPr lang="ru-RU" b="1" dirty="0" smtClean="0">
                <a:solidFill>
                  <a:srgbClr val="002060"/>
                </a:solidFill>
              </a:rPr>
              <a:t>Лидерство </a:t>
            </a:r>
            <a:r>
              <a:rPr lang="ru-RU" b="1" dirty="0">
                <a:solidFill>
                  <a:srgbClr val="002060"/>
                </a:solidFill>
              </a:rPr>
              <a:t>– обладание качествами, которые ведут людей в группах к тому, чтобы они хотели следовать указаниям лидеров, потому что чувствуют себя обязанными делать это или, потому что хотят делать это.</a:t>
            </a:r>
          </a:p>
          <a:p>
            <a:r>
              <a:rPr lang="ru-RU" b="1" dirty="0">
                <a:solidFill>
                  <a:srgbClr val="002060"/>
                </a:solidFill>
              </a:rPr>
              <a:t> Лидерство – это характеристика, которую приписывают лидеру последователи.</a:t>
            </a:r>
          </a:p>
          <a:p>
            <a:r>
              <a:rPr lang="ru-RU" b="1" dirty="0">
                <a:solidFill>
                  <a:srgbClr val="002060"/>
                </a:solidFill>
              </a:rPr>
              <a:t>Лидерство – процесс влияния, который «больше зависит от убеждения, чем от принуждения».</a:t>
            </a:r>
          </a:p>
        </p:txBody>
      </p:sp>
    </p:spTree>
    <p:extLst>
      <p:ext uri="{BB962C8B-B14F-4D97-AF65-F5344CB8AC3E}">
        <p14:creationId xmlns:p14="http://schemas.microsoft.com/office/powerpoint/2010/main" val="14404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4000"/>
            <a:lum/>
          </a:blip>
          <a:srcRect/>
          <a:stretch>
            <a:fillRect t="-4000" b="-4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127157" y="1136822"/>
            <a:ext cx="8064844" cy="5509200"/>
          </a:xfrm>
          <a:prstGeom prst="rect">
            <a:avLst/>
          </a:prstGeom>
        </p:spPr>
        <p:txBody>
          <a:bodyPr wrap="square">
            <a:spAutoFit/>
          </a:bodyPr>
          <a:lstStyle/>
          <a:p>
            <a:pPr algn="just"/>
            <a:r>
              <a:rPr lang="ru-RU" sz="3200" u="sng" dirty="0">
                <a:latin typeface="Times New Roman" panose="02020603050405020304" pitchFamily="18" charset="0"/>
                <a:cs typeface="Times New Roman" panose="02020603050405020304" pitchFamily="18" charset="0"/>
              </a:rPr>
              <a:t>Приемы активного </a:t>
            </a:r>
            <a:r>
              <a:rPr lang="ru-RU" sz="3200" u="sng" dirty="0" smtClean="0">
                <a:latin typeface="Times New Roman" panose="02020603050405020304" pitchFamily="18" charset="0"/>
                <a:cs typeface="Times New Roman" panose="02020603050405020304" pitchFamily="18" charset="0"/>
              </a:rPr>
              <a:t>слушания:</a:t>
            </a:r>
          </a:p>
          <a:p>
            <a:pPr marL="457200" indent="-457200" algn="just">
              <a:buFont typeface="Wingdings" panose="05000000000000000000" pitchFamily="2" charset="2"/>
              <a:buChar char="Ø"/>
            </a:pPr>
            <a:r>
              <a:rPr lang="ru-RU" sz="3200" dirty="0">
                <a:latin typeface="Times New Roman" panose="02020603050405020304" pitchFamily="18" charset="0"/>
                <a:cs typeface="Times New Roman" panose="02020603050405020304" pitchFamily="18" charset="0"/>
              </a:rPr>
              <a:t> Пауза. Данный прием помогает подумать над сказанным. Иногда человек молчит, просто потому что не успевает подумать над чем-то большим, нежели изначально хотел сказать.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Уточнение</a:t>
            </a:r>
            <a:r>
              <a:rPr lang="ru-RU" sz="3200" dirty="0">
                <a:latin typeface="Times New Roman" panose="02020603050405020304" pitchFamily="18" charset="0"/>
                <a:cs typeface="Times New Roman" panose="02020603050405020304" pitchFamily="18" charset="0"/>
              </a:rPr>
              <a:t>. Данный прием используется с целью уточнения, разъяснения сказанного. Если данный прием не используется, то зачастую собеседники додумывают друг за друга то, что им неясно. </a:t>
            </a:r>
          </a:p>
        </p:txBody>
      </p:sp>
    </p:spTree>
    <p:extLst>
      <p:ext uri="{BB962C8B-B14F-4D97-AF65-F5344CB8AC3E}">
        <p14:creationId xmlns:p14="http://schemas.microsoft.com/office/powerpoint/2010/main" val="273419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blip>
          <a:srcRect/>
          <a:stretch>
            <a:fillRect t="-3000" b="-3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980445" y="543697"/>
            <a:ext cx="8064844" cy="6494085"/>
          </a:xfrm>
          <a:prstGeom prst="rect">
            <a:avLst/>
          </a:prstGeom>
        </p:spPr>
        <p:txBody>
          <a:bodyPr wrap="square">
            <a:spAutoFit/>
          </a:bodyPr>
          <a:lstStyle/>
          <a:p>
            <a:pPr algn="just"/>
            <a:r>
              <a:rPr lang="ru-RU" sz="3200" u="sng" dirty="0">
                <a:latin typeface="Times New Roman" panose="02020603050405020304" pitchFamily="18" charset="0"/>
                <a:cs typeface="Times New Roman" panose="02020603050405020304" pitchFamily="18" charset="0"/>
              </a:rPr>
              <a:t>Приемы активного </a:t>
            </a:r>
            <a:r>
              <a:rPr lang="ru-RU" sz="3200" u="sng" dirty="0" smtClean="0">
                <a:latin typeface="Times New Roman" panose="02020603050405020304" pitchFamily="18" charset="0"/>
                <a:cs typeface="Times New Roman" panose="02020603050405020304" pitchFamily="18" charset="0"/>
              </a:rPr>
              <a:t>слушания:</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Пересказ. Данный прием помогает выяснить, насколько правильно были поняты слова собеседника. Либо собеседник подтвердит их, либо уточнит.</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 Развитие мысли. Данный прием используется как развитие темы беседы, когда собеседник дополняет информацию своими данными. </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Сообщение о восприятии. Данный прием предполагает выражение мыслей о собеседнике. </a:t>
            </a:r>
          </a:p>
          <a:p>
            <a:pPr marL="457200" indent="-457200" algn="just">
              <a:buFont typeface="Wingdings" panose="05000000000000000000" pitchFamily="2" charset="2"/>
              <a:buChar char="Ø"/>
            </a:pP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5474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blip>
          <a:srcRect/>
          <a:stretch>
            <a:fillRect t="-4000" b="-4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127157" y="1136822"/>
            <a:ext cx="8064844" cy="4524315"/>
          </a:xfrm>
          <a:prstGeom prst="rect">
            <a:avLst/>
          </a:prstGeom>
        </p:spPr>
        <p:txBody>
          <a:bodyPr wrap="square">
            <a:spAutoFit/>
          </a:bodyPr>
          <a:lstStyle/>
          <a:p>
            <a:pPr algn="just"/>
            <a:r>
              <a:rPr lang="ru-RU" sz="3200" u="sng" dirty="0">
                <a:latin typeface="Times New Roman" panose="02020603050405020304" pitchFamily="18" charset="0"/>
                <a:cs typeface="Times New Roman" panose="02020603050405020304" pitchFamily="18" charset="0"/>
              </a:rPr>
              <a:t>Приемы активного </a:t>
            </a:r>
            <a:r>
              <a:rPr lang="ru-RU" sz="3200" u="sng" dirty="0" smtClean="0">
                <a:latin typeface="Times New Roman" panose="02020603050405020304" pitchFamily="18" charset="0"/>
                <a:cs typeface="Times New Roman" panose="02020603050405020304" pitchFamily="18" charset="0"/>
              </a:rPr>
              <a:t>слушания:</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Сообщение </a:t>
            </a:r>
            <a:r>
              <a:rPr lang="ru-RU" sz="3200" dirty="0">
                <a:latin typeface="Times New Roman" panose="02020603050405020304" pitchFamily="18" charset="0"/>
                <a:cs typeface="Times New Roman" panose="02020603050405020304" pitchFamily="18" charset="0"/>
              </a:rPr>
              <a:t>о восприятии себя. Данный прием предполагает высказывание личных ощущений и изменений, которые происходят в процессе разговора</a:t>
            </a:r>
            <a:r>
              <a:rPr lang="ru-RU" sz="3200"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Сообщение о ходе разговора. Данный прием выражает оценку о том, как проходит общение между собеседниками.</a:t>
            </a:r>
          </a:p>
          <a:p>
            <a:pPr marL="457200" indent="-457200" algn="just">
              <a:buFont typeface="Wingdings" panose="05000000000000000000" pitchFamily="2" charset="2"/>
              <a:buChar char="Ø"/>
            </a:pP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7674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blip>
          <a:srcRect/>
          <a:stretch>
            <a:fillRect t="-4000" b="-4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127157" y="1136822"/>
            <a:ext cx="8064844" cy="6001643"/>
          </a:xfrm>
          <a:prstGeom prst="rect">
            <a:avLst/>
          </a:prstGeom>
        </p:spPr>
        <p:txBody>
          <a:bodyPr wrap="square">
            <a:spAutoFit/>
          </a:bodyPr>
          <a:lstStyle/>
          <a:p>
            <a:pPr algn="just"/>
            <a:r>
              <a:rPr lang="ru-RU" sz="3200" u="sng" dirty="0">
                <a:latin typeface="Times New Roman" panose="02020603050405020304" pitchFamily="18" charset="0"/>
                <a:cs typeface="Times New Roman" panose="02020603050405020304" pitchFamily="18" charset="0"/>
              </a:rPr>
              <a:t>Методы активного слушания (</a:t>
            </a:r>
            <a:r>
              <a:rPr lang="ru-RU" sz="3200" u="sng" dirty="0" smtClean="0">
                <a:latin typeface="Times New Roman" panose="02020603050405020304" pitchFamily="18" charset="0"/>
                <a:cs typeface="Times New Roman" panose="02020603050405020304" pitchFamily="18" charset="0"/>
              </a:rPr>
              <a:t>понимание </a:t>
            </a:r>
            <a:r>
              <a:rPr lang="ru-RU" sz="3200" u="sng" dirty="0">
                <a:latin typeface="Times New Roman" panose="02020603050405020304" pitchFamily="18" charset="0"/>
                <a:cs typeface="Times New Roman" panose="02020603050405020304" pitchFamily="18" charset="0"/>
              </a:rPr>
              <a:t>слов говорящего больше, нежели они </a:t>
            </a:r>
            <a:r>
              <a:rPr lang="ru-RU" sz="3200" u="sng" dirty="0" smtClean="0">
                <a:latin typeface="Times New Roman" panose="02020603050405020304" pitchFamily="18" charset="0"/>
                <a:cs typeface="Times New Roman" panose="02020603050405020304" pitchFamily="18" charset="0"/>
              </a:rPr>
              <a:t>передают):</a:t>
            </a:r>
          </a:p>
          <a:p>
            <a:pPr marL="457200" indent="-457200" algn="just">
              <a:buFont typeface="Wingdings" panose="05000000000000000000" pitchFamily="2" charset="2"/>
              <a:buChar char="Ø"/>
            </a:pPr>
            <a:r>
              <a:rPr lang="ru-RU" sz="3200" dirty="0">
                <a:latin typeface="Times New Roman" panose="02020603050405020304" pitchFamily="18" charset="0"/>
                <a:cs typeface="Times New Roman" panose="02020603050405020304" pitchFamily="18" charset="0"/>
              </a:rPr>
              <a:t>Сопереживание – это проявление тех же чувств, что и собеседник. Если он плачет, то и вы плачете вместе с ним.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Сочувствие </a:t>
            </a:r>
            <a:r>
              <a:rPr lang="ru-RU" sz="3200" dirty="0">
                <a:latin typeface="Times New Roman" panose="02020603050405020304" pitchFamily="18" charset="0"/>
                <a:cs typeface="Times New Roman" panose="02020603050405020304" pitchFamily="18" charset="0"/>
              </a:rPr>
              <a:t>– это предложение своей помощи, видя эмоциональные страдания собеседника.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Симпатия </a:t>
            </a:r>
            <a:r>
              <a:rPr lang="ru-RU" sz="3200" dirty="0">
                <a:latin typeface="Times New Roman" panose="02020603050405020304" pitchFamily="18" charset="0"/>
                <a:cs typeface="Times New Roman" panose="02020603050405020304" pitchFamily="18" charset="0"/>
              </a:rPr>
              <a:t>– это добродушное и положительное отношение к собеседнику.</a:t>
            </a:r>
          </a:p>
          <a:p>
            <a:pPr marL="457200" indent="-457200" algn="just">
              <a:buFont typeface="Wingdings" panose="05000000000000000000" pitchFamily="2" charset="2"/>
              <a:buChar char="Ø"/>
            </a:pP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46363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8000"/>
            <a:lum/>
          </a:blip>
          <a:srcRect/>
          <a:stretch>
            <a:fillRect t="-3000" b="-3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517557" y="246495"/>
            <a:ext cx="8064844" cy="6001643"/>
          </a:xfrm>
          <a:prstGeom prst="rect">
            <a:avLst/>
          </a:prstGeom>
        </p:spPr>
        <p:txBody>
          <a:bodyPr wrap="square">
            <a:spAutoFit/>
          </a:bodyPr>
          <a:lstStyle/>
          <a:p>
            <a:pPr algn="just"/>
            <a:r>
              <a:rPr lang="ru-RU" sz="3200" u="sng" dirty="0">
                <a:latin typeface="Times New Roman" panose="02020603050405020304" pitchFamily="18" charset="0"/>
                <a:cs typeface="Times New Roman" panose="02020603050405020304" pitchFamily="18" charset="0"/>
              </a:rPr>
              <a:t>Методы активного </a:t>
            </a:r>
            <a:r>
              <a:rPr lang="ru-RU" sz="3200" u="sng" dirty="0" smtClean="0">
                <a:latin typeface="Times New Roman" panose="02020603050405020304" pitchFamily="18" charset="0"/>
                <a:cs typeface="Times New Roman" panose="02020603050405020304" pitchFamily="18" charset="0"/>
              </a:rPr>
              <a:t>слушания:</a:t>
            </a:r>
          </a:p>
          <a:p>
            <a:pPr marL="457200" indent="-457200" algn="just">
              <a:buFont typeface="Wingdings" panose="05000000000000000000" pitchFamily="2" charset="2"/>
              <a:buChar char="Ø"/>
            </a:pPr>
            <a:r>
              <a:rPr lang="ru-RU" sz="3200" dirty="0">
                <a:latin typeface="Times New Roman" panose="02020603050405020304" pitchFamily="18" charset="0"/>
                <a:cs typeface="Times New Roman" panose="02020603050405020304" pitchFamily="18" charset="0"/>
              </a:rPr>
              <a:t>Перефразирование – пересказ значимых и важных фраз своими словами. Помогает услышать собственные высказывания со стороны или смысл, который ими передается.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err="1" smtClean="0">
                <a:latin typeface="Times New Roman" panose="02020603050405020304" pitchFamily="18" charset="0"/>
                <a:cs typeface="Times New Roman" panose="02020603050405020304" pitchFamily="18" charset="0"/>
              </a:rPr>
              <a:t>Эхотехника</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 повторение слов собеседника.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err="1" smtClean="0">
                <a:latin typeface="Times New Roman" panose="02020603050405020304" pitchFamily="18" charset="0"/>
                <a:cs typeface="Times New Roman" panose="02020603050405020304" pitchFamily="18" charset="0"/>
              </a:rPr>
              <a:t>Резюмирование</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 краткая передача смысла высказанной информации. Выглядит в виде выводов, заключений разговора. </a:t>
            </a:r>
          </a:p>
        </p:txBody>
      </p:sp>
    </p:spTree>
    <p:extLst>
      <p:ext uri="{BB962C8B-B14F-4D97-AF65-F5344CB8AC3E}">
        <p14:creationId xmlns:p14="http://schemas.microsoft.com/office/powerpoint/2010/main" val="19270769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2000" b="-2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426940" y="-38100"/>
            <a:ext cx="8435547" cy="6986528"/>
          </a:xfrm>
          <a:prstGeom prst="rect">
            <a:avLst/>
          </a:prstGeom>
        </p:spPr>
        <p:txBody>
          <a:bodyPr wrap="square">
            <a:spAutoFit/>
          </a:bodyPr>
          <a:lstStyle/>
          <a:p>
            <a:pPr algn="just"/>
            <a:r>
              <a:rPr lang="ru-RU" sz="3200" u="sng" dirty="0">
                <a:latin typeface="Times New Roman" panose="02020603050405020304" pitchFamily="18" charset="0"/>
                <a:cs typeface="Times New Roman" panose="02020603050405020304" pitchFamily="18" charset="0"/>
              </a:rPr>
              <a:t>Методы активного </a:t>
            </a:r>
            <a:r>
              <a:rPr lang="ru-RU" sz="3200" u="sng" dirty="0" smtClean="0">
                <a:latin typeface="Times New Roman" panose="02020603050405020304" pitchFamily="18" charset="0"/>
                <a:cs typeface="Times New Roman" panose="02020603050405020304" pitchFamily="18" charset="0"/>
              </a:rPr>
              <a:t>слушания:</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Эмоциональный </a:t>
            </a:r>
            <a:r>
              <a:rPr lang="ru-RU" sz="3200" dirty="0">
                <a:latin typeface="Times New Roman" panose="02020603050405020304" pitchFamily="18" charset="0"/>
                <a:cs typeface="Times New Roman" panose="02020603050405020304" pitchFamily="18" charset="0"/>
              </a:rPr>
              <a:t>повтор – </a:t>
            </a:r>
            <a:r>
              <a:rPr lang="ru-RU" sz="3200" dirty="0" err="1">
                <a:latin typeface="Times New Roman" panose="02020603050405020304" pitchFamily="18" charset="0"/>
                <a:cs typeface="Times New Roman" panose="02020603050405020304" pitchFamily="18" charset="0"/>
              </a:rPr>
              <a:t>пересказывание</a:t>
            </a:r>
            <a:r>
              <a:rPr lang="ru-RU" sz="3200" dirty="0">
                <a:latin typeface="Times New Roman" panose="02020603050405020304" pitchFamily="18" charset="0"/>
                <a:cs typeface="Times New Roman" panose="02020603050405020304" pitchFamily="18" charset="0"/>
              </a:rPr>
              <a:t> услышанного с проявлением эмоций</a:t>
            </a:r>
            <a:r>
              <a:rPr lang="ru-RU" sz="3200"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Уточнение – задавание вопросов с целью уточнения сказанного. Указывает, что говорящего слушали и даже пытались понять.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Логическое </a:t>
            </a:r>
            <a:r>
              <a:rPr lang="ru-RU" sz="3200" dirty="0">
                <a:latin typeface="Times New Roman" panose="02020603050405020304" pitchFamily="18" charset="0"/>
                <a:cs typeface="Times New Roman" panose="02020603050405020304" pitchFamily="18" charset="0"/>
              </a:rPr>
              <a:t>следствие – попытка выдвинуть предположения о мотивах сказанного, развитие будущего или ситуации.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Нерефлексивное </a:t>
            </a:r>
            <a:r>
              <a:rPr lang="ru-RU" sz="3200" dirty="0">
                <a:latin typeface="Times New Roman" panose="02020603050405020304" pitchFamily="18" charset="0"/>
                <a:cs typeface="Times New Roman" panose="02020603050405020304" pitchFamily="18" charset="0"/>
              </a:rPr>
              <a:t>слушание (внимательное молчание) – молча слушая, вникая в слова собеседника, поскольку можно пропустить мимо ушей важную информацию</a:t>
            </a:r>
            <a:r>
              <a:rPr lang="ru-RU" sz="3200" dirty="0" smtClean="0">
                <a:latin typeface="Times New Roman" panose="02020603050405020304" pitchFamily="18" charset="0"/>
                <a:cs typeface="Times New Roman" panose="02020603050405020304" pitchFamily="18" charset="0"/>
              </a:rPr>
              <a:t>.</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8046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8000"/>
            <a:lum/>
          </a:blip>
          <a:srcRect/>
          <a:stretch>
            <a:fillRect t="-3000" b="-3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426940" y="1773388"/>
            <a:ext cx="8435547" cy="4031873"/>
          </a:xfrm>
          <a:prstGeom prst="rect">
            <a:avLst/>
          </a:prstGeom>
        </p:spPr>
        <p:txBody>
          <a:bodyPr wrap="square">
            <a:spAutoFit/>
          </a:bodyPr>
          <a:lstStyle/>
          <a:p>
            <a:pPr algn="just"/>
            <a:r>
              <a:rPr lang="ru-RU" sz="3200" u="sng" dirty="0">
                <a:latin typeface="Times New Roman" panose="02020603050405020304" pitchFamily="18" charset="0"/>
                <a:cs typeface="Times New Roman" panose="02020603050405020304" pitchFamily="18" charset="0"/>
              </a:rPr>
              <a:t>Методы активного </a:t>
            </a:r>
            <a:r>
              <a:rPr lang="ru-RU" sz="3200" u="sng" dirty="0" smtClean="0">
                <a:latin typeface="Times New Roman" panose="02020603050405020304" pitchFamily="18" charset="0"/>
                <a:cs typeface="Times New Roman" panose="02020603050405020304" pitchFamily="18" charset="0"/>
              </a:rPr>
              <a:t>слушания:</a:t>
            </a:r>
          </a:p>
          <a:p>
            <a:pPr marL="457200" indent="-457200" algn="just">
              <a:buFont typeface="Wingdings" panose="05000000000000000000" pitchFamily="2" charset="2"/>
              <a:buChar char="Ø"/>
            </a:pPr>
            <a:r>
              <a:rPr lang="ru-RU" sz="3200" dirty="0">
                <a:latin typeface="Times New Roman" panose="02020603050405020304" pitchFamily="18" charset="0"/>
                <a:cs typeface="Times New Roman" panose="02020603050405020304" pitchFamily="18" charset="0"/>
              </a:rPr>
              <a:t>Невербальное поведение – установление зрительного контакта с собеседником</a:t>
            </a:r>
            <a:r>
              <a:rPr lang="ru-RU" sz="3200"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Вербальные знаки – продолжение разговора и указание, что вы его слушаете: «да-да», «продолжайте», «я вас слушаю». </a:t>
            </a:r>
            <a:endParaRPr lang="ru-RU"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ru-RU" sz="3200" dirty="0" smtClean="0">
                <a:latin typeface="Times New Roman" panose="02020603050405020304" pitchFamily="18" charset="0"/>
                <a:cs typeface="Times New Roman" panose="02020603050405020304" pitchFamily="18" charset="0"/>
              </a:rPr>
              <a:t>Зеркальное </a:t>
            </a:r>
            <a:r>
              <a:rPr lang="ru-RU" sz="3200" dirty="0">
                <a:latin typeface="Times New Roman" panose="02020603050405020304" pitchFamily="18" charset="0"/>
                <a:cs typeface="Times New Roman" panose="02020603050405020304" pitchFamily="18" charset="0"/>
              </a:rPr>
              <a:t>отражение – выражение тех же эмоций, что и у собеседника</a:t>
            </a:r>
            <a:r>
              <a:rPr lang="ru-RU" sz="3200" dirty="0" smtClean="0">
                <a:latin typeface="Times New Roman" panose="02020603050405020304" pitchFamily="18" charset="0"/>
                <a:cs typeface="Times New Roman" panose="02020603050405020304" pitchFamily="18" charset="0"/>
              </a:rPr>
              <a:t>.</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84967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8000"/>
            <a:lum/>
          </a:blip>
          <a:srcRect/>
          <a:stretch>
            <a:fillRect t="-3000" b="-3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pic>
        <p:nvPicPr>
          <p:cNvPr id="7" name="Техника активного слушания. Пример из 'Теории большого взрыва'..mp4">
            <a:hlinkClick r:id="" action="ppaction://media"/>
          </p:cNvPr>
          <p:cNvPicPr>
            <a:picLocks noGrp="1" noRot="1" noChangeAspect="1"/>
          </p:cNvPicPr>
          <p:nvPr>
            <p:ph sz="half" idx="2"/>
            <a:videoFile r:link="rId1"/>
          </p:nvPr>
        </p:nvPicPr>
        <p:blipFill>
          <a:blip r:embed="rId4" cstate="print"/>
          <a:stretch>
            <a:fillRect/>
          </a:stretch>
        </p:blipFill>
        <p:spPr>
          <a:xfrm>
            <a:off x="329184" y="1207008"/>
            <a:ext cx="11608816" cy="5650992"/>
          </a:xfrm>
          <a:prstGeom prst="rect">
            <a:avLst/>
          </a:prstGeom>
        </p:spPr>
      </p:pic>
    </p:spTree>
    <p:extLst>
      <p:ext uri="{BB962C8B-B14F-4D97-AF65-F5344CB8AC3E}">
        <p14:creationId xmlns:p14="http://schemas.microsoft.com/office/powerpoint/2010/main" val="3708496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4000"/>
            <a:lum/>
          </a:blip>
          <a:srcRect/>
          <a:stretch>
            <a:fillRect t="-3000" b="-3000"/>
          </a:stretch>
        </a:blipFill>
        <a:effectLst/>
      </p:bgPr>
    </p:bg>
    <p:spTree>
      <p:nvGrpSpPr>
        <p:cNvPr id="1" name=""/>
        <p:cNvGrpSpPr/>
        <p:nvPr/>
      </p:nvGrpSpPr>
      <p:grpSpPr>
        <a:xfrm>
          <a:off x="0" y="0"/>
          <a:ext cx="0" cy="0"/>
          <a:chOff x="0" y="0"/>
          <a:chExt cx="0" cy="0"/>
        </a:xfrm>
      </p:grpSpPr>
      <p:sp>
        <p:nvSpPr>
          <p:cNvPr id="16" name="Подзаголовок 4"/>
          <p:cNvSpPr txBox="1">
            <a:spLocks/>
          </p:cNvSpPr>
          <p:nvPr/>
        </p:nvSpPr>
        <p:spPr>
          <a:xfrm>
            <a:off x="5454148" y="1246626"/>
            <a:ext cx="6591141" cy="65918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latin typeface="Times New Roman" panose="02020603050405020304" pitchFamily="18" charset="0"/>
              <a:cs typeface="Times New Roman" panose="02020603050405020304" pitchFamily="18" charset="0"/>
            </a:endParaRPr>
          </a:p>
          <a:p>
            <a:pPr marL="0" indent="0">
              <a:spcBef>
                <a:spcPts val="1200"/>
              </a:spcBef>
              <a:buNone/>
            </a:pPr>
            <a:endParaRPr lang="ru-RU" b="1" dirty="0" smtClean="0">
              <a:latin typeface="Intro Rust G Base 2 Line"/>
              <a:cs typeface="Gotham Pro" panose="02000503040000020004" pitchFamily="50" charset="0"/>
            </a:endParaRPr>
          </a:p>
        </p:txBody>
      </p:sp>
      <p:sp>
        <p:nvSpPr>
          <p:cNvPr id="9" name="Заголовок 1"/>
          <p:cNvSpPr>
            <a:spLocks noGrp="1"/>
          </p:cNvSpPr>
          <p:nvPr>
            <p:ph type="title"/>
          </p:nvPr>
        </p:nvSpPr>
        <p:spPr>
          <a:xfrm>
            <a:off x="428368" y="1136822"/>
            <a:ext cx="2570205" cy="3756453"/>
          </a:xfrm>
        </p:spPr>
        <p:txBody>
          <a:bodyPr>
            <a:normAutofit/>
          </a:bodyPr>
          <a:lstStyle/>
          <a:p>
            <a:pPr algn="ctr"/>
            <a:r>
              <a:rPr lang="ru-RU" sz="3600" dirty="0" smtClean="0">
                <a:solidFill>
                  <a:srgbClr val="002060"/>
                </a:solidFill>
                <a:latin typeface="Times New Roman" panose="02020603050405020304" pitchFamily="18" charset="0"/>
                <a:cs typeface="Times New Roman" panose="02020603050405020304" pitchFamily="18" charset="0"/>
              </a:rPr>
              <a:t>Техника активного слушания</a:t>
            </a:r>
            <a:endParaRPr lang="ru-RU" sz="3600" dirty="0">
              <a:solidFill>
                <a:srgbClr val="00206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3426940" y="1773388"/>
            <a:ext cx="8435547" cy="4031873"/>
          </a:xfrm>
          <a:prstGeom prst="rect">
            <a:avLst/>
          </a:prstGeom>
        </p:spPr>
        <p:txBody>
          <a:bodyPr wrap="square">
            <a:spAutoFit/>
          </a:bodyPr>
          <a:lstStyle/>
          <a:p>
            <a:pPr algn="just"/>
            <a:r>
              <a:rPr lang="ru-RU" sz="3200" u="sng" dirty="0" smtClean="0">
                <a:latin typeface="Times New Roman" panose="02020603050405020304" pitchFamily="18" charset="0"/>
                <a:cs typeface="Times New Roman" panose="02020603050405020304" pitchFamily="18" charset="0"/>
              </a:rPr>
              <a:t>Упражнение: </a:t>
            </a:r>
          </a:p>
          <a:p>
            <a:pPr marL="514350" indent="-514350" algn="just">
              <a:buAutoNum type="arabicPeriod"/>
            </a:pPr>
            <a:r>
              <a:rPr lang="ru-RU" sz="3200" dirty="0" smtClean="0">
                <a:latin typeface="Times New Roman" panose="02020603050405020304" pitchFamily="18" charset="0"/>
                <a:cs typeface="Times New Roman" panose="02020603050405020304" pitchFamily="18" charset="0"/>
              </a:rPr>
              <a:t>Разбиться по парам – один «Слушающий», другой «Говорящий».</a:t>
            </a:r>
          </a:p>
          <a:p>
            <a:pPr marL="514350" indent="-514350" algn="just">
              <a:buAutoNum type="arabicPeriod"/>
            </a:pPr>
            <a:r>
              <a:rPr lang="ru-RU" sz="3200" dirty="0" smtClean="0">
                <a:latin typeface="Times New Roman" panose="02020603050405020304" pitchFamily="18" charset="0"/>
                <a:cs typeface="Times New Roman" panose="02020603050405020304" pitchFamily="18" charset="0"/>
              </a:rPr>
              <a:t>Выслушать.</a:t>
            </a:r>
          </a:p>
          <a:p>
            <a:pPr marL="514350" indent="-514350" algn="just">
              <a:buAutoNum type="arabicPeriod"/>
            </a:pPr>
            <a:r>
              <a:rPr lang="ru-RU" sz="3200" dirty="0" smtClean="0">
                <a:latin typeface="Times New Roman" panose="02020603050405020304" pitchFamily="18" charset="0"/>
                <a:cs typeface="Times New Roman" panose="02020603050405020304" pitchFamily="18" charset="0"/>
              </a:rPr>
              <a:t>Озвучить, что услышано.</a:t>
            </a:r>
          </a:p>
          <a:p>
            <a:pPr marL="514350" indent="-514350" algn="just">
              <a:buAutoNum type="arabicPeriod"/>
            </a:pPr>
            <a:r>
              <a:rPr lang="ru-RU" sz="3200" dirty="0" smtClean="0">
                <a:latin typeface="Times New Roman" panose="02020603050405020304" pitchFamily="18" charset="0"/>
                <a:cs typeface="Times New Roman" panose="02020603050405020304" pitchFamily="18" charset="0"/>
              </a:rPr>
              <a:t>Проверить, что услышано.</a:t>
            </a:r>
          </a:p>
          <a:p>
            <a:pPr marL="514350" indent="-514350" algn="just">
              <a:buAutoNum type="arabicPeriod"/>
            </a:pPr>
            <a:r>
              <a:rPr lang="ru-RU" sz="3200" dirty="0" smtClean="0">
                <a:latin typeface="Times New Roman" panose="02020603050405020304" pitchFamily="18" charset="0"/>
                <a:cs typeface="Times New Roman" panose="02020603050405020304" pitchFamily="18" charset="0"/>
              </a:rPr>
              <a:t>Поменяться местами.</a:t>
            </a:r>
          </a:p>
          <a:p>
            <a:pPr marL="514350" indent="-514350" algn="just">
              <a:buAutoNum type="arabicPeriod"/>
            </a:pPr>
            <a:r>
              <a:rPr lang="ru-RU" sz="3200" dirty="0" smtClean="0">
                <a:latin typeface="Times New Roman" panose="02020603050405020304" pitchFamily="18" charset="0"/>
                <a:cs typeface="Times New Roman" panose="02020603050405020304" pitchFamily="18" charset="0"/>
              </a:rPr>
              <a:t>Обсуждение. </a:t>
            </a:r>
          </a:p>
        </p:txBody>
      </p:sp>
    </p:spTree>
    <p:extLst>
      <p:ext uri="{BB962C8B-B14F-4D97-AF65-F5344CB8AC3E}">
        <p14:creationId xmlns:p14="http://schemas.microsoft.com/office/powerpoint/2010/main" val="1923242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0" r="-20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0" y="274638"/>
            <a:ext cx="12192000" cy="1224978"/>
          </a:xfrm>
        </p:spPr>
        <p:txBody>
          <a:bodyPr>
            <a:normAutofit fontScale="90000"/>
          </a:bodyPr>
          <a:lstStyle/>
          <a:p>
            <a:r>
              <a:rPr lang="ru-RU" dirty="0" smtClean="0">
                <a:latin typeface="Times New Roman" pitchFamily="18" charset="0"/>
                <a:cs typeface="Times New Roman" pitchFamily="18" charset="0"/>
              </a:rPr>
              <a:t>Переговоры. Формирование </a:t>
            </a:r>
            <a:r>
              <a:rPr lang="ru-RU" dirty="0">
                <a:latin typeface="Times New Roman" pitchFamily="18" charset="0"/>
                <a:cs typeface="Times New Roman" pitchFamily="18" charset="0"/>
              </a:rPr>
              <a:t>образа, вызывающего доверие.</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609600" y="1316736"/>
            <a:ext cx="10972800" cy="5303519"/>
          </a:xfrm>
        </p:spPr>
        <p:txBody>
          <a:bodyPr>
            <a:normAutofit fontScale="92500" lnSpcReduction="20000"/>
          </a:bodyPr>
          <a:lstStyle/>
          <a:p>
            <a:pPr algn="just">
              <a:buNone/>
            </a:pPr>
            <a:r>
              <a:rPr lang="ru-RU" dirty="0">
                <a:latin typeface="Times New Roman" pitchFamily="18" charset="0"/>
                <a:cs typeface="Times New Roman" pitchFamily="18" charset="0"/>
              </a:rPr>
              <a:t>Спокойствие, только спокойствие!</a:t>
            </a:r>
          </a:p>
          <a:p>
            <a:pPr algn="just"/>
            <a:r>
              <a:rPr lang="ru-RU" dirty="0">
                <a:latin typeface="Times New Roman" pitchFamily="18" charset="0"/>
                <a:cs typeface="Times New Roman" pitchFamily="18" charset="0"/>
              </a:rPr>
              <a:t>Человек, вызывающий доверие, спокоен и уверен в себе. Он излучает простоту, открытость, от него веет чем-то домашним, свойским. Многие люди полагают, что, если хочешь быстрого решения проблемы или ценного совета, надо показать, как эта проблема для тебя важна, как ты обеспокоен, как переживаешь. В экстремальных ситуациях или в бизнесе это, может быть, и так.</a:t>
            </a:r>
          </a:p>
          <a:p>
            <a:pPr algn="just"/>
            <a:r>
              <a:rPr lang="ru-RU" dirty="0">
                <a:latin typeface="Times New Roman" pitchFamily="18" charset="0"/>
                <a:cs typeface="Times New Roman" pitchFamily="18" charset="0"/>
              </a:rPr>
              <a:t>Но в бытовых моментах лишняя нервозность часто играет против нас. Люди хотят поскорее отделаться от чужих проблем, хотят ответить вам что-нибудь такое, чтобы вы поскорее ушли. Чем сильнее вы нервничаете, тем с меньшей охотой вам будут помогать. Успокойтесь.</a:t>
            </a:r>
          </a:p>
          <a:p>
            <a:endParaRPr lang="ru-RU"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6000" b="-16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A5A6C6-8CF6-4BB0-89E7-D58765001CB8}"/>
              </a:ext>
            </a:extLst>
          </p:cNvPr>
          <p:cNvSpPr>
            <a:spLocks noGrp="1"/>
          </p:cNvSpPr>
          <p:nvPr>
            <p:ph type="title"/>
          </p:nvPr>
        </p:nvSpPr>
        <p:spPr>
          <a:xfrm>
            <a:off x="3078480" y="2085150"/>
            <a:ext cx="10972800" cy="1143000"/>
          </a:xfrm>
        </p:spPr>
        <p:txBody>
          <a:bodyPr/>
          <a:lstStyle/>
          <a:p>
            <a:r>
              <a:rPr lang="ru-RU" b="1" dirty="0" smtClean="0">
                <a:latin typeface="Times New Roman" pitchFamily="18" charset="0"/>
                <a:cs typeface="Times New Roman" pitchFamily="18" charset="0"/>
              </a:rPr>
              <a:t>Лидер какой он?</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4031575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0" r="-20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0" y="274638"/>
            <a:ext cx="12192000" cy="1224978"/>
          </a:xfrm>
        </p:spPr>
        <p:txBody>
          <a:bodyPr>
            <a:normAutofit fontScale="90000"/>
          </a:bodyPr>
          <a:lstStyle/>
          <a:p>
            <a:r>
              <a:rPr lang="ru-RU" dirty="0" smtClean="0">
                <a:latin typeface="Times New Roman" pitchFamily="18" charset="0"/>
                <a:cs typeface="Times New Roman" pitchFamily="18" charset="0"/>
              </a:rPr>
              <a:t>Переговоры. Формирование </a:t>
            </a:r>
            <a:r>
              <a:rPr lang="ru-RU" dirty="0">
                <a:latin typeface="Times New Roman" pitchFamily="18" charset="0"/>
                <a:cs typeface="Times New Roman" pitchFamily="18" charset="0"/>
              </a:rPr>
              <a:t>образа, вызывающего доверие.</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609600" y="1316736"/>
            <a:ext cx="10972800" cy="5303519"/>
          </a:xfrm>
        </p:spPr>
        <p:txBody>
          <a:bodyPr>
            <a:normAutofit/>
          </a:bodyPr>
          <a:lstStyle/>
          <a:p>
            <a:pPr algn="ctr">
              <a:buNone/>
            </a:pPr>
            <a:r>
              <a:rPr lang="ru-RU" dirty="0">
                <a:latin typeface="Times New Roman" pitchFamily="18" charset="0"/>
                <a:cs typeface="Times New Roman" pitchFamily="18" charset="0"/>
              </a:rPr>
              <a:t>Спокойствие, только спокойствие!</a:t>
            </a:r>
          </a:p>
          <a:p>
            <a:r>
              <a:rPr lang="ru-RU" dirty="0">
                <a:latin typeface="Times New Roman" pitchFamily="18" charset="0"/>
                <a:cs typeface="Times New Roman" pitchFamily="18" charset="0"/>
              </a:rPr>
              <a:t>Даже</a:t>
            </a:r>
            <a:r>
              <a:rPr lang="ru-RU" dirty="0"/>
              <a:t> если вы торопитесь, не делайте нервных, порывистых движений. Не теребите телефон, одежду, сумку, не выражайте признаков нетерпения. Не говорите сбивчиво, скороговоркой. Не кусайте губы, не играйте желваками. Ваш девиз должен быть «Всё под контролем», это должно читаться у вас на лбу.</a:t>
            </a:r>
          </a:p>
          <a:p>
            <a:endParaRPr lang="ru-RU"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0" r="-20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0" y="274638"/>
            <a:ext cx="12192000" cy="1115250"/>
          </a:xfrm>
        </p:spPr>
        <p:txBody>
          <a:bodyPr>
            <a:normAutofit fontScale="90000"/>
          </a:bodyPr>
          <a:lstStyle/>
          <a:p>
            <a:r>
              <a:rPr lang="ru-RU" dirty="0" smtClean="0">
                <a:latin typeface="Times New Roman" pitchFamily="18" charset="0"/>
                <a:cs typeface="Times New Roman" pitchFamily="18" charset="0"/>
              </a:rPr>
              <a:t>Переговоры. Формирование </a:t>
            </a:r>
            <a:r>
              <a:rPr lang="ru-RU" dirty="0">
                <a:latin typeface="Times New Roman" pitchFamily="18" charset="0"/>
                <a:cs typeface="Times New Roman" pitchFamily="18" charset="0"/>
              </a:rPr>
              <a:t>образа, вызывающего доверие.</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609600" y="1188720"/>
            <a:ext cx="10972800" cy="5669279"/>
          </a:xfrm>
        </p:spPr>
        <p:txBody>
          <a:bodyPr>
            <a:normAutofit fontScale="92500" lnSpcReduction="10000"/>
          </a:bodyPr>
          <a:lstStyle/>
          <a:p>
            <a:pPr algn="ctr">
              <a:buNone/>
            </a:pPr>
            <a:r>
              <a:rPr lang="ru-RU" dirty="0">
                <a:latin typeface="Times New Roman" pitchFamily="18" charset="0"/>
                <a:cs typeface="Times New Roman" pitchFamily="18" charset="0"/>
              </a:rPr>
              <a:t>Смотрите в глаза собеседнику</a:t>
            </a:r>
          </a:p>
          <a:p>
            <a:pPr algn="just"/>
            <a:r>
              <a:rPr lang="ru-RU" dirty="0">
                <a:latin typeface="Times New Roman" pitchFamily="18" charset="0"/>
                <a:cs typeface="Times New Roman" pitchFamily="18" charset="0"/>
              </a:rPr>
              <a:t>Ещё в самом начале разговора посмотрите человеку прямо в глаза. Взгляд не должен быть заискивающим или, наоборот, агрессивным. Обычный нейтральный взгляд с долей заинтересованности. Лучше всего такой результат достигается, если вы попытаетесь определить цвет глаз человека.</a:t>
            </a:r>
          </a:p>
          <a:p>
            <a:pPr algn="just"/>
            <a:r>
              <a:rPr lang="ru-RU" dirty="0">
                <a:latin typeface="Times New Roman" pitchFamily="18" charset="0"/>
                <a:cs typeface="Times New Roman" pitchFamily="18" charset="0"/>
              </a:rPr>
              <a:t>Допустим, у вашего собеседника голубые глаза. Теперь определите более точный оттенок, одновременно продолжая общаться. Во время диалога не отводите глаз надолго, но и не «давите» постоянным пристальным изучением. Наихудший вариант — бегающий взгляд, он создаёт ощущение нервозности и/или невнимательного слушателя.</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0" r="-20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0" y="274638"/>
            <a:ext cx="12192000" cy="1078674"/>
          </a:xfrm>
        </p:spPr>
        <p:txBody>
          <a:bodyPr>
            <a:normAutofit fontScale="90000"/>
          </a:bodyPr>
          <a:lstStyle/>
          <a:p>
            <a:r>
              <a:rPr lang="ru-RU" dirty="0" smtClean="0">
                <a:latin typeface="Times New Roman" pitchFamily="18" charset="0"/>
                <a:cs typeface="Times New Roman" pitchFamily="18" charset="0"/>
              </a:rPr>
              <a:t>Переговоры. Формирование </a:t>
            </a:r>
            <a:r>
              <a:rPr lang="ru-RU" dirty="0">
                <a:latin typeface="Times New Roman" pitchFamily="18" charset="0"/>
                <a:cs typeface="Times New Roman" pitchFamily="18" charset="0"/>
              </a:rPr>
              <a:t>образа, вызывающего доверие.</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1170432"/>
            <a:ext cx="12192000" cy="5413247"/>
          </a:xfrm>
        </p:spPr>
        <p:txBody>
          <a:bodyPr/>
          <a:lstStyle/>
          <a:p>
            <a:pPr algn="ctr">
              <a:buNone/>
            </a:pPr>
            <a:r>
              <a:rPr lang="ru-RU" dirty="0">
                <a:latin typeface="Times New Roman" pitchFamily="18" charset="0"/>
                <a:cs typeface="Times New Roman" pitchFamily="18" charset="0"/>
              </a:rPr>
              <a:t>Внешний вид</a:t>
            </a:r>
          </a:p>
          <a:p>
            <a:pPr algn="just"/>
            <a:r>
              <a:rPr lang="ru-RU" dirty="0">
                <a:latin typeface="Times New Roman" pitchFamily="18" charset="0"/>
                <a:cs typeface="Times New Roman" pitchFamily="18" charset="0"/>
              </a:rPr>
              <a:t>Человек, вызывающий доверие, может быть одет в модные, трендовые, очень дорогие вещи. А может быть в джинсах, шлёпках и простой белой майке. Главная фишка — опрятность. Чистые волосы, ногти, одежда. Приятный или нейтральный запах: вымытое тело, никакого перегара или табачного дыхания, если духи, то не слишком сильные. Одним словом, никакой явной неряшливости. Находиться рядом с вами должно быть либо приятно, либо никак, то есть без ярких плюсов или минусов.</a:t>
            </a:r>
          </a:p>
          <a:p>
            <a:endParaRPr lang="ru-RU"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0" r="-20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0" y="274638"/>
            <a:ext cx="12192000" cy="1060386"/>
          </a:xfrm>
        </p:spPr>
        <p:txBody>
          <a:bodyPr>
            <a:normAutofit fontScale="90000"/>
          </a:bodyPr>
          <a:lstStyle/>
          <a:p>
            <a:r>
              <a:rPr lang="ru-RU" dirty="0" smtClean="0">
                <a:latin typeface="Times New Roman" pitchFamily="18" charset="0"/>
                <a:cs typeface="Times New Roman" pitchFamily="18" charset="0"/>
              </a:rPr>
              <a:t>Переговоры. Формирование </a:t>
            </a:r>
            <a:r>
              <a:rPr lang="ru-RU" dirty="0">
                <a:latin typeface="Times New Roman" pitchFamily="18" charset="0"/>
                <a:cs typeface="Times New Roman" pitchFamily="18" charset="0"/>
              </a:rPr>
              <a:t>образа, вызывающего доверие.</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609600" y="1115569"/>
            <a:ext cx="10972800" cy="5010596"/>
          </a:xfrm>
        </p:spPr>
        <p:txBody>
          <a:bodyPr>
            <a:normAutofit lnSpcReduction="10000"/>
          </a:bodyPr>
          <a:lstStyle/>
          <a:p>
            <a:pPr algn="ctr">
              <a:buNone/>
            </a:pPr>
            <a:r>
              <a:rPr lang="ru-RU" dirty="0">
                <a:latin typeface="Times New Roman" pitchFamily="18" charset="0"/>
                <a:cs typeface="Times New Roman" pitchFamily="18" charset="0"/>
              </a:rPr>
              <a:t>Поза</a:t>
            </a:r>
          </a:p>
          <a:p>
            <a:pPr algn="just"/>
            <a:r>
              <a:rPr lang="ru-RU" dirty="0">
                <a:latin typeface="Times New Roman" pitchFamily="18" charset="0"/>
                <a:cs typeface="Times New Roman" pitchFamily="18" charset="0"/>
              </a:rPr>
              <a:t>Не сутультесь. </a:t>
            </a:r>
            <a:r>
              <a:rPr lang="ru-RU" dirty="0" smtClean="0">
                <a:latin typeface="Times New Roman" pitchFamily="18" charset="0"/>
                <a:cs typeface="Times New Roman" pitchFamily="18" charset="0"/>
              </a:rPr>
              <a:t>Общаясь</a:t>
            </a:r>
            <a:r>
              <a:rPr lang="ru-RU" dirty="0">
                <a:latin typeface="Times New Roman" pitchFamily="18" charset="0"/>
                <a:cs typeface="Times New Roman" pitchFamily="18" charset="0"/>
              </a:rPr>
              <a:t>, стойте прямо. Не по стойке “смирно”, просто ровно, естественно. Это существенно повышает уровень доверия. Второй момент — не стремитесь занять как можно меньше пространства, не теснитесь.</a:t>
            </a:r>
          </a:p>
          <a:p>
            <a:pPr algn="just"/>
            <a:r>
              <a:rPr lang="ru-RU" dirty="0">
                <a:latin typeface="Times New Roman" pitchFamily="18" charset="0"/>
                <a:cs typeface="Times New Roman" pitchFamily="18" charset="0"/>
              </a:rPr>
              <a:t>Спокойный и уверенный в себе человек стоит (или сидит) так, как ему удобно, в привычной позе. Не касайтесь руками лица слишком часто, не заламывайте пальцы, не прячьте руки в карманы, старайтесь держать их на виду.</a:t>
            </a:r>
          </a:p>
          <a:p>
            <a:endParaRPr lang="ru-RU"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0" r="-20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09600" y="274638"/>
            <a:ext cx="10972800" cy="1481010"/>
          </a:xfrm>
        </p:spPr>
        <p:txBody>
          <a:bodyPr>
            <a:normAutofit fontScale="90000"/>
          </a:bodyPr>
          <a:lstStyle/>
          <a:p>
            <a:r>
              <a:rPr lang="ru-RU" dirty="0" smtClean="0">
                <a:latin typeface="Times New Roman" pitchFamily="18" charset="0"/>
                <a:cs typeface="Times New Roman" pitchFamily="18" charset="0"/>
              </a:rPr>
              <a:t>Переговоры. Формирование </a:t>
            </a:r>
            <a:r>
              <a:rPr lang="ru-RU" dirty="0">
                <a:latin typeface="Times New Roman" pitchFamily="18" charset="0"/>
                <a:cs typeface="Times New Roman" pitchFamily="18" charset="0"/>
              </a:rPr>
              <a:t>образа, вызывающего доверие.</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1600201"/>
            <a:ext cx="12192000" cy="5257799"/>
          </a:xfrm>
        </p:spPr>
        <p:txBody>
          <a:bodyPr>
            <a:normAutofit lnSpcReduction="10000"/>
          </a:bodyPr>
          <a:lstStyle/>
          <a:p>
            <a:pPr algn="ctr">
              <a:buNone/>
            </a:pPr>
            <a:r>
              <a:rPr lang="ru-RU" dirty="0">
                <a:latin typeface="Times New Roman" pitchFamily="18" charset="0"/>
                <a:cs typeface="Times New Roman" pitchFamily="18" charset="0"/>
              </a:rPr>
              <a:t>Говорите тогда, когда это необходимо</a:t>
            </a:r>
          </a:p>
          <a:p>
            <a:r>
              <a:rPr lang="ru-RU" dirty="0">
                <a:latin typeface="Times New Roman" pitchFamily="18" charset="0"/>
                <a:cs typeface="Times New Roman" pitchFamily="18" charset="0"/>
              </a:rPr>
              <a:t>Лишняя болтовня и избыточная информация не способствуют возникновению доверия у незнакомого человека. Говорите по сути. А лучше задавайте вопросы: пусть собеседник говорит больше, а вы внимательно выслушивайте ответы. Если вы предлагаете что-то, делайте это конкретно и уверенно.</a:t>
            </a:r>
          </a:p>
          <a:p>
            <a:r>
              <a:rPr lang="ru-RU" dirty="0">
                <a:latin typeface="Times New Roman" pitchFamily="18" charset="0"/>
                <a:cs typeface="Times New Roman" pitchFamily="18" charset="0"/>
              </a:rPr>
              <a:t>“Может быть… может, мы с вами могли бы как-то договориться, если получится?” — это плохой вариант. “Давайте договоримся” — гораздо лучше. Если есть возможность узнать имя человека (например, из </a:t>
            </a:r>
            <a:r>
              <a:rPr lang="ru-RU" dirty="0" err="1">
                <a:latin typeface="Times New Roman" pitchFamily="18" charset="0"/>
                <a:cs typeface="Times New Roman" pitchFamily="18" charset="0"/>
              </a:rPr>
              <a:t>бейджа</a:t>
            </a:r>
            <a:r>
              <a:rPr lang="ru-RU" dirty="0">
                <a:latin typeface="Times New Roman" pitchFamily="18" charset="0"/>
                <a:cs typeface="Times New Roman" pitchFamily="18" charset="0"/>
              </a:rPr>
              <a:t>), обязательно используйте его в ключевых моментах.</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0" r="-20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09600" y="274638"/>
            <a:ext cx="10972800" cy="1481010"/>
          </a:xfrm>
        </p:spPr>
        <p:txBody>
          <a:bodyPr>
            <a:normAutofit fontScale="90000"/>
          </a:bodyPr>
          <a:lstStyle/>
          <a:p>
            <a:r>
              <a:rPr lang="ru-RU" dirty="0" smtClean="0">
                <a:latin typeface="Times New Roman" pitchFamily="18" charset="0"/>
                <a:cs typeface="Times New Roman" pitchFamily="18" charset="0"/>
              </a:rPr>
              <a:t>Переговоры. Формирование </a:t>
            </a:r>
            <a:r>
              <a:rPr lang="ru-RU" dirty="0">
                <a:latin typeface="Times New Roman" pitchFamily="18" charset="0"/>
                <a:cs typeface="Times New Roman" pitchFamily="18" charset="0"/>
              </a:rPr>
              <a:t>образа, вызывающего доверие.</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p:txBody>
          <a:bodyPr/>
          <a:lstStyle/>
          <a:p>
            <a:pPr algn="ctr">
              <a:buNone/>
            </a:pPr>
            <a:r>
              <a:rPr lang="ru-RU" dirty="0">
                <a:latin typeface="Times New Roman" pitchFamily="18" charset="0"/>
                <a:cs typeface="Times New Roman" pitchFamily="18" charset="0"/>
              </a:rPr>
              <a:t>Будьте доброжелательны</a:t>
            </a:r>
          </a:p>
          <a:p>
            <a:pPr algn="just"/>
            <a:r>
              <a:rPr lang="ru-RU" dirty="0">
                <a:latin typeface="Times New Roman" pitchFamily="18" charset="0"/>
                <a:cs typeface="Times New Roman" pitchFamily="18" charset="0"/>
              </a:rPr>
              <a:t>От вас не должно исходить насторожённости, скрытой или явной угрозы. Мы привыкли относиться к чужим людям с некоторым подозрением, быть начеку, ждать подвоха. Но ведь и люди относятся к нам соответственно. Если вы хотите вызывать доверие, нужно для начала с доверием отнестись к другому человеку.</a:t>
            </a:r>
          </a:p>
          <a:p>
            <a:endParaRPr lang="ru-RU" dirty="0">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0" r="-20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09600" y="274638"/>
            <a:ext cx="10972800" cy="1481010"/>
          </a:xfrm>
        </p:spPr>
        <p:txBody>
          <a:bodyPr>
            <a:normAutofit fontScale="90000"/>
          </a:bodyPr>
          <a:lstStyle/>
          <a:p>
            <a:r>
              <a:rPr lang="ru-RU" dirty="0" smtClean="0">
                <a:latin typeface="Times New Roman" pitchFamily="18" charset="0"/>
                <a:cs typeface="Times New Roman" pitchFamily="18" charset="0"/>
              </a:rPr>
              <a:t>Переговоры. Формирование образа, вызывающего доверие.</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p:txBody>
          <a:bodyPr/>
          <a:lstStyle/>
          <a:p>
            <a:r>
              <a:rPr lang="ru-RU" dirty="0" smtClean="0">
                <a:latin typeface="Times New Roman" pitchFamily="18" charset="0"/>
                <a:cs typeface="Times New Roman" pitchFamily="18" charset="0"/>
              </a:rPr>
              <a:t>Упражнения </a:t>
            </a:r>
          </a:p>
          <a:p>
            <a:endParaRPr lang="ru-RU"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09600" y="274638"/>
            <a:ext cx="10972800" cy="1481010"/>
          </a:xfrm>
        </p:spPr>
        <p:txBody>
          <a:bodyPr>
            <a:normAutofit/>
          </a:bodyPr>
          <a:lstStyle/>
          <a:p>
            <a:r>
              <a:rPr lang="ru-RU" dirty="0" smtClean="0">
                <a:latin typeface="Times New Roman" pitchFamily="18" charset="0"/>
                <a:cs typeface="Times New Roman" pitchFamily="18" charset="0"/>
              </a:rPr>
              <a:t>Управление стрессом в коммуникациях</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p:txBody>
          <a:bodyPr/>
          <a:lstStyle/>
          <a:p>
            <a:pPr algn="ctr"/>
            <a:endParaRPr lang="ru-RU" b="1" dirty="0" smtClean="0">
              <a:latin typeface="Times New Roman" pitchFamily="18" charset="0"/>
              <a:cs typeface="Times New Roman" pitchFamily="18" charset="0"/>
            </a:endParaRPr>
          </a:p>
          <a:p>
            <a:pPr algn="ctr"/>
            <a:r>
              <a:rPr lang="ru-RU" b="1" dirty="0" smtClean="0">
                <a:latin typeface="Times New Roman" pitchFamily="18" charset="0"/>
                <a:cs typeface="Times New Roman" pitchFamily="18" charset="0"/>
              </a:rPr>
              <a:t>Как </a:t>
            </a:r>
            <a:r>
              <a:rPr lang="ru-RU" b="1" dirty="0">
                <a:latin typeface="Times New Roman" pitchFamily="18" charset="0"/>
                <a:cs typeface="Times New Roman" pitchFamily="18" charset="0"/>
              </a:rPr>
              <a:t>победить волнение перед </a:t>
            </a:r>
            <a:r>
              <a:rPr lang="ru-RU" b="1" dirty="0" smtClean="0">
                <a:latin typeface="Times New Roman" pitchFamily="18" charset="0"/>
                <a:cs typeface="Times New Roman" pitchFamily="18" charset="0"/>
              </a:rPr>
              <a:t>выступлением?</a:t>
            </a:r>
          </a:p>
          <a:p>
            <a:pPr algn="ctr"/>
            <a:endParaRPr lang="ru-RU" b="1" dirty="0">
              <a:latin typeface="Times New Roman" pitchFamily="18" charset="0"/>
              <a:cs typeface="Times New Roman" pitchFamily="18" charset="0"/>
            </a:endParaRPr>
          </a:p>
          <a:p>
            <a:pPr algn="just"/>
            <a:r>
              <a:rPr lang="ru-RU" b="1" dirty="0">
                <a:latin typeface="Times New Roman" pitchFamily="18" charset="0"/>
                <a:cs typeface="Times New Roman" pitchFamily="18" charset="0"/>
              </a:rPr>
              <a:t>Основная причина страха выступлений на публике – боязнь произносить громкую речь перед слушающей вас аудиторией.</a:t>
            </a:r>
            <a:endParaRPr lang="ru-RU" dirty="0">
              <a:latin typeface="Times New Roman" pitchFamily="18"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27888" y="0"/>
            <a:ext cx="10972800" cy="1481010"/>
          </a:xfrm>
        </p:spPr>
        <p:txBody>
          <a:bodyPr>
            <a:normAutofit/>
          </a:bodyPr>
          <a:lstStyle/>
          <a:p>
            <a:r>
              <a:rPr lang="ru-RU" dirty="0" smtClean="0">
                <a:latin typeface="Times New Roman" pitchFamily="18" charset="0"/>
                <a:cs typeface="Times New Roman" pitchFamily="18" charset="0"/>
              </a:rPr>
              <a:t>Управление стрессом в коммуникациях</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609600" y="859537"/>
            <a:ext cx="10972800" cy="5266628"/>
          </a:xfrm>
        </p:spPr>
        <p:txBody>
          <a:bodyPr>
            <a:normAutofit fontScale="92500"/>
          </a:bodyPr>
          <a:lstStyle/>
          <a:p>
            <a:pPr algn="ctr">
              <a:buNone/>
            </a:pPr>
            <a:r>
              <a:rPr lang="ru-RU" b="1" dirty="0">
                <a:latin typeface="Times New Roman" pitchFamily="18" charset="0"/>
                <a:cs typeface="Times New Roman" pitchFamily="18" charset="0"/>
              </a:rPr>
              <a:t>Источник страха</a:t>
            </a:r>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Вы хорошо готовы к выступлению, твердо знаете, о чем будете говорить, готовы ответить на вопросы, но страх перед аудиторией не покидает вас. Так в чем причина этого? Страх может возникать из-за неопределенности, вероятности допустить ошибку, вызвать насмешку или осуждение слушателей. Поэтому перед выступлением необходимо подумать о том, что зрители собрались с намерением слушать вас, а не высмеивать и нападать. А может вас беспокоит что-то еще? Понимание источника страха является первым, очень важным шагом к решению проблемы.</a:t>
            </a:r>
          </a:p>
          <a:p>
            <a:pPr algn="just"/>
            <a:endParaRPr lang="ru-RU" dirty="0" smtClean="0">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27888" y="0"/>
            <a:ext cx="10972800" cy="1481010"/>
          </a:xfrm>
        </p:spPr>
        <p:txBody>
          <a:bodyPr>
            <a:normAutofit/>
          </a:bodyPr>
          <a:lstStyle/>
          <a:p>
            <a:r>
              <a:rPr lang="ru-RU" dirty="0" smtClean="0">
                <a:latin typeface="Times New Roman" pitchFamily="18" charset="0"/>
                <a:cs typeface="Times New Roman" pitchFamily="18" charset="0"/>
              </a:rPr>
              <a:t>Управление стрессом в коммуникациях</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609600" y="859537"/>
            <a:ext cx="10972800" cy="5266628"/>
          </a:xfrm>
        </p:spPr>
        <p:txBody>
          <a:bodyPr>
            <a:normAutofit/>
          </a:bodyPr>
          <a:lstStyle/>
          <a:p>
            <a:pPr algn="ctr">
              <a:buNone/>
            </a:pPr>
            <a:r>
              <a:rPr lang="ru-RU" b="1" dirty="0">
                <a:latin typeface="Times New Roman" pitchFamily="18" charset="0"/>
                <a:cs typeface="Times New Roman" pitchFamily="18" charset="0"/>
              </a:rPr>
              <a:t>Проявите себя</a:t>
            </a:r>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Люди успешно справляются с волнением, когда рассматривают свое выступление перед публикой как возможность проявить себя, показать свои знания, профессиональную подготовку, свое умение владеть вниманием аудитории. Перед публичной речью именно такой настрой позволяет снизить волнение.</a:t>
            </a:r>
          </a:p>
          <a:p>
            <a:pPr algn="just"/>
            <a:endParaRPr lang="ru-RU" dirty="0" smtClean="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6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a:xfrm>
            <a:off x="1700784" y="1591374"/>
            <a:ext cx="6912864" cy="1143000"/>
          </a:xfrm>
        </p:spPr>
        <p:txBody>
          <a:bodyPr>
            <a:normAutofit/>
          </a:bodyPr>
          <a:lstStyle/>
          <a:p>
            <a:r>
              <a:rPr lang="ru-RU" b="1" dirty="0" smtClean="0"/>
              <a:t>Выход из зоны комфорта</a:t>
            </a:r>
            <a:endParaRPr lang="ru-RU" b="1" dirty="0"/>
          </a:p>
        </p:txBody>
      </p:sp>
    </p:spTree>
    <p:extLst>
      <p:ext uri="{BB962C8B-B14F-4D97-AF65-F5344CB8AC3E}">
        <p14:creationId xmlns:p14="http://schemas.microsoft.com/office/powerpoint/2010/main" val="4255236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27888" y="0"/>
            <a:ext cx="10972800" cy="1481010"/>
          </a:xfrm>
        </p:spPr>
        <p:txBody>
          <a:bodyPr>
            <a:normAutofit/>
          </a:bodyPr>
          <a:lstStyle/>
          <a:p>
            <a:r>
              <a:rPr lang="ru-RU" dirty="0" smtClean="0">
                <a:latin typeface="Times New Roman" pitchFamily="18" charset="0"/>
                <a:cs typeface="Times New Roman" pitchFamily="18" charset="0"/>
              </a:rPr>
              <a:t>Управление стрессом в коммуникациях</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998463"/>
          </a:xfrm>
        </p:spPr>
        <p:txBody>
          <a:bodyPr>
            <a:normAutofit fontScale="92500" lnSpcReduction="10000"/>
          </a:bodyPr>
          <a:lstStyle/>
          <a:p>
            <a:pPr algn="ctr">
              <a:buNone/>
            </a:pPr>
            <a:r>
              <a:rPr lang="ru-RU" b="1" dirty="0" smtClean="0">
                <a:latin typeface="Times New Roman" pitchFamily="18" charset="0"/>
                <a:cs typeface="Times New Roman" pitchFamily="18" charset="0"/>
              </a:rPr>
              <a:t>Готовьтесь к выступлению перед публикой</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Чтобы избежать сбоев в процессе выступления, которые могут вызвать усиление волнения, поставьте себя на место слушателей и постарайтесь понять, оправдывает ли информация, которую вы доводите до аудитории, её ожидания: понятно ли она изложена и будет ли интересно вас слушать. Проанализируйте текст и план выступления с этой точки зрения.</a:t>
            </a:r>
          </a:p>
          <a:p>
            <a:pPr algn="just"/>
            <a:r>
              <a:rPr lang="ru-RU" dirty="0" smtClean="0">
                <a:latin typeface="Times New Roman" pitchFamily="18" charset="0"/>
                <a:cs typeface="Times New Roman" pitchFamily="18" charset="0"/>
              </a:rPr>
              <a:t> Проведите пробное выступление перед зеркалом или небольшой аудиторией, к которой вы испытываете доверие, и, при необходимости, дополните содержание речи. Можно записать выступление на видеокамеру и просмотреть его в поисках оптимальной подачи материала, подходящих жестов, мимики и т.п. Такая репетиция своей речи, позволит вам почувствовать уверенность и снизить волнение.</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27888" y="0"/>
            <a:ext cx="10972800" cy="1481010"/>
          </a:xfrm>
        </p:spPr>
        <p:txBody>
          <a:bodyPr>
            <a:normAutofit/>
          </a:bodyPr>
          <a:lstStyle/>
          <a:p>
            <a:r>
              <a:rPr lang="ru-RU" dirty="0" smtClean="0">
                <a:latin typeface="Times New Roman" pitchFamily="18" charset="0"/>
                <a:cs typeface="Times New Roman" pitchFamily="18" charset="0"/>
              </a:rPr>
              <a:t>Управление стрессом в коммуникациях</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998463"/>
          </a:xfrm>
        </p:spPr>
        <p:txBody>
          <a:bodyPr>
            <a:normAutofit fontScale="92500" lnSpcReduction="10000"/>
          </a:bodyPr>
          <a:lstStyle/>
          <a:p>
            <a:pPr algn="ctr">
              <a:buNone/>
            </a:pPr>
            <a:r>
              <a:rPr lang="ru-RU" b="1" dirty="0">
                <a:latin typeface="Times New Roman" pitchFamily="18" charset="0"/>
                <a:cs typeface="Times New Roman" pitchFamily="18" charset="0"/>
              </a:rPr>
              <a:t>Настройтесь на выступление</a:t>
            </a:r>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Если вы тревожно ожидаете предстоящее публичное выступление, то можете почувствовать неуверенность в благополучном исходе дела и напряженность, которая провоцирует появление дополнительного волнения. Научитесь управлять своими эмоциями. Постарайтесь расслабиться и скинуть напряжение. Для этого можно сделать дыхательные упражнения с задержкой дыхания и медленными глубокими вдохами и выдохами. Или пройдитесь по коридору твердыми, уверенными шагами. Проделайте упражнения на позитивную визуализацию своего выступления. Представьте себе, как вы будете уверенно выглядеть и говорить во время своего доклада, как внимательно вас будут слушать. Почувствуйте удовлетворение от своего выступления.</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27888" y="0"/>
            <a:ext cx="10972800" cy="1481010"/>
          </a:xfrm>
        </p:spPr>
        <p:txBody>
          <a:bodyPr>
            <a:normAutofit/>
          </a:bodyPr>
          <a:lstStyle/>
          <a:p>
            <a:r>
              <a:rPr lang="ru-RU" dirty="0" smtClean="0">
                <a:latin typeface="Times New Roman" pitchFamily="18" charset="0"/>
                <a:cs typeface="Times New Roman" pitchFamily="18" charset="0"/>
              </a:rPr>
              <a:t>Управление стрессом в коммуникациях</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998463"/>
          </a:xfrm>
        </p:spPr>
        <p:txBody>
          <a:bodyPr>
            <a:normAutofit/>
          </a:bodyPr>
          <a:lstStyle/>
          <a:p>
            <a:pPr algn="ctr">
              <a:buNone/>
            </a:pPr>
            <a:r>
              <a:rPr lang="ru-RU" b="1" dirty="0">
                <a:latin typeface="Times New Roman" pitchFamily="18" charset="0"/>
                <a:cs typeface="Times New Roman" pitchFamily="18" charset="0"/>
              </a:rPr>
              <a:t>Выступление на публике</a:t>
            </a:r>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Вам нужно понять, что зрители не знают о том, что вы, может быть, нервничаете, и не заметят ваше волнение, если только вы сами явно его не проявите. Не показывайте слушателям своего волнения. Выйдете к публике уверенно, станьте свободно, прямо, расправьте плечи. Говорите не торопясь, спокойно, по возможности и при необходимости с выражением и, если это уместно, — слегка улыбаясь.</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27888" y="0"/>
            <a:ext cx="10972800" cy="1481010"/>
          </a:xfrm>
        </p:spPr>
        <p:txBody>
          <a:bodyPr>
            <a:normAutofit/>
          </a:bodyPr>
          <a:lstStyle/>
          <a:p>
            <a:r>
              <a:rPr lang="ru-RU" dirty="0" smtClean="0">
                <a:latin typeface="Times New Roman" pitchFamily="18" charset="0"/>
                <a:cs typeface="Times New Roman" pitchFamily="18" charset="0"/>
              </a:rPr>
              <a:t>Управление стрессом в коммуникациях</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998463"/>
          </a:xfrm>
        </p:spPr>
        <p:txBody>
          <a:bodyPr>
            <a:normAutofit fontScale="92500" lnSpcReduction="10000"/>
          </a:bodyPr>
          <a:lstStyle/>
          <a:p>
            <a:pPr algn="ctr">
              <a:buNone/>
            </a:pPr>
            <a:r>
              <a:rPr lang="ru-RU" b="1" dirty="0">
                <a:latin typeface="Times New Roman" pitchFamily="18" charset="0"/>
                <a:cs typeface="Times New Roman" pitchFamily="18" charset="0"/>
              </a:rPr>
              <a:t>Не думайте за зрителей</a:t>
            </a:r>
            <a:endParaRPr lang="ru-RU" dirty="0">
              <a:latin typeface="Times New Roman" pitchFamily="18" charset="0"/>
              <a:cs typeface="Times New Roman" pitchFamily="18" charset="0"/>
            </a:endParaRPr>
          </a:p>
          <a:p>
            <a:pPr algn="just"/>
            <a:r>
              <a:rPr lang="ru-RU" dirty="0"/>
              <a:t>необходимо тщательно продумывать подробный план своей речи. Его можно составить на бумаге, снабдив тезисами выступления, а, при необходимости, графиками, иллюстрациями, другими вспомогательными материалами. План должен помочь плавному, логическому переходу от одной части доклада к другой и исключить остановки и заминки при изложении материала выступления.</a:t>
            </a:r>
          </a:p>
          <a:p>
            <a:pPr algn="just"/>
            <a:r>
              <a:rPr lang="ru-RU" dirty="0"/>
              <a:t> </a:t>
            </a:r>
            <a:r>
              <a:rPr lang="ru-RU" dirty="0" smtClean="0"/>
              <a:t>Постарайтесь </a:t>
            </a:r>
            <a:r>
              <a:rPr lang="ru-RU" dirty="0"/>
              <a:t>не придавать большого значения тому, о чем думает публика во время вашей речи. Не старайтесь всматриваться в лица, анализировать мимику людей, ловить взгляды, потому что неопределенную реакцию слушателей вы можете ошибочно принять за негативную. Только если вы сами поняли, что допустили ошибку, спокойно скорректируйте своё выступление и продолжайте дальше.</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27888" y="0"/>
            <a:ext cx="10972800" cy="1481010"/>
          </a:xfrm>
        </p:spPr>
        <p:txBody>
          <a:bodyPr>
            <a:normAutofit/>
          </a:bodyPr>
          <a:lstStyle/>
          <a:p>
            <a:r>
              <a:rPr lang="ru-RU" dirty="0" smtClean="0">
                <a:latin typeface="Times New Roman" pitchFamily="18" charset="0"/>
                <a:cs typeface="Times New Roman" pitchFamily="18" charset="0"/>
              </a:rPr>
              <a:t>Управление стрессом в коммуникациях</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998463"/>
          </a:xfrm>
        </p:spPr>
        <p:txBody>
          <a:bodyPr>
            <a:normAutofit/>
          </a:bodyPr>
          <a:lstStyle/>
          <a:p>
            <a:pPr algn="ctr">
              <a:buNone/>
            </a:pPr>
            <a:r>
              <a:rPr lang="ru-RU" b="1" dirty="0">
                <a:latin typeface="Times New Roman" pitchFamily="18" charset="0"/>
                <a:cs typeface="Times New Roman" pitchFamily="18" charset="0"/>
              </a:rPr>
              <a:t>Позаботьтесь о своем внешнем виде</a:t>
            </a:r>
          </a:p>
          <a:p>
            <a:pPr algn="just"/>
            <a:r>
              <a:rPr lang="ru-RU" dirty="0">
                <a:latin typeface="Times New Roman" pitchFamily="18" charset="0"/>
                <a:cs typeface="Times New Roman" pitchFamily="18" charset="0"/>
              </a:rPr>
              <a:t>Ваш внешний вид не должен вызывать у слушателей чувства раздражения, жалости или насмешки. Постарайтесь, что бы ваша одежда выглядела аккуратной, не была слишком яркой, предпочтение отдайте классическому стилю. Прическа и макияж не должны быть слишком броскими, а украшения должны учитывать социальный статус слушателей.</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t="-13000" b="-13000"/>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27888" y="0"/>
            <a:ext cx="10972800" cy="1481010"/>
          </a:xfrm>
        </p:spPr>
        <p:txBody>
          <a:bodyPr>
            <a:normAutofit/>
          </a:bodyPr>
          <a:lstStyle/>
          <a:p>
            <a:r>
              <a:rPr lang="ru-RU" dirty="0" smtClean="0">
                <a:latin typeface="Times New Roman" pitchFamily="18" charset="0"/>
                <a:cs typeface="Times New Roman" pitchFamily="18" charset="0"/>
              </a:rPr>
              <a:t>Управление стрессом в коммуникациях</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859536"/>
            <a:ext cx="12192000" cy="5998463"/>
          </a:xfrm>
        </p:spPr>
        <p:txBody>
          <a:bodyPr>
            <a:normAutofit/>
          </a:bodyPr>
          <a:lstStyle/>
          <a:p>
            <a:pPr algn="ctr">
              <a:buNone/>
            </a:pPr>
            <a:r>
              <a:rPr lang="ru-RU" b="1" dirty="0" smtClean="0">
                <a:latin typeface="Times New Roman" pitchFamily="18" charset="0"/>
                <a:cs typeface="Times New Roman" pitchFamily="18" charset="0"/>
              </a:rPr>
              <a:t>Упражнения</a:t>
            </a:r>
            <a:endParaRPr lang="ru-RU" dirty="0">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16200000" scaled="0"/>
        </a:grad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47344" y="2834640"/>
            <a:ext cx="10972800" cy="1481010"/>
          </a:xfrm>
        </p:spPr>
        <p:txBody>
          <a:bodyPr>
            <a:normAutofit fontScale="90000"/>
          </a:bodyPr>
          <a:lstStyle/>
          <a:p>
            <a:r>
              <a:rPr lang="ru-RU" dirty="0" smtClean="0">
                <a:latin typeface="Times New Roman" pitchFamily="18" charset="0"/>
                <a:cs typeface="Times New Roman" pitchFamily="18" charset="0"/>
              </a:rPr>
              <a:t>Спасибо за внимание!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Успехов!</a:t>
            </a:r>
            <a:r>
              <a:rPr lang="ru-RU" dirty="0"/>
              <a:t/>
            </a:r>
            <a:br>
              <a:rPr lang="ru-RU" dirty="0"/>
            </a:br>
            <a:endParaRPr lang="ru-RU"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12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p:txBody>
          <a:bodyPr>
            <a:normAutofit/>
          </a:bodyPr>
          <a:lstStyle/>
          <a:p>
            <a:r>
              <a:rPr lang="ru-RU" dirty="0" err="1" smtClean="0">
                <a:latin typeface="Times New Roman" pitchFamily="18" charset="0"/>
                <a:cs typeface="Times New Roman" pitchFamily="18" charset="0"/>
              </a:rPr>
              <a:t>Самопрезентация</a:t>
            </a:r>
            <a:endParaRPr lang="ru-RU" dirty="0">
              <a:latin typeface="Times New Roman" pitchFamily="18" charset="0"/>
              <a:cs typeface="Times New Roman" pitchFamily="18" charset="0"/>
            </a:endParaRPr>
          </a:p>
        </p:txBody>
      </p:sp>
      <p:sp>
        <p:nvSpPr>
          <p:cNvPr id="5" name="Текст 4"/>
          <p:cNvSpPr>
            <a:spLocks noGrp="1"/>
          </p:cNvSpPr>
          <p:nvPr>
            <p:ph type="body" idx="1"/>
          </p:nvPr>
        </p:nvSpPr>
        <p:spPr>
          <a:xfrm>
            <a:off x="591312" y="1169353"/>
            <a:ext cx="5386917" cy="639762"/>
          </a:xfrm>
        </p:spPr>
        <p:txBody>
          <a:bodyPr/>
          <a:lstStyle/>
          <a:p>
            <a:pPr algn="ctr"/>
            <a:r>
              <a:rPr lang="ru-RU" dirty="0" smtClean="0">
                <a:latin typeface="Times New Roman" pitchFamily="18" charset="0"/>
                <a:cs typeface="Times New Roman" pitchFamily="18" charset="0"/>
              </a:rPr>
              <a:t>Естественная </a:t>
            </a:r>
            <a:endParaRPr lang="ru-RU" dirty="0">
              <a:latin typeface="Times New Roman" pitchFamily="18" charset="0"/>
              <a:cs typeface="Times New Roman" pitchFamily="18" charset="0"/>
            </a:endParaRPr>
          </a:p>
        </p:txBody>
      </p:sp>
      <p:sp>
        <p:nvSpPr>
          <p:cNvPr id="6" name="Содержимое 5"/>
          <p:cNvSpPr>
            <a:spLocks noGrp="1"/>
          </p:cNvSpPr>
          <p:nvPr>
            <p:ph sz="half" idx="2"/>
          </p:nvPr>
        </p:nvSpPr>
        <p:spPr>
          <a:xfrm>
            <a:off x="609600" y="1863978"/>
            <a:ext cx="5386917" cy="4756277"/>
          </a:xfrm>
        </p:spPr>
        <p:txBody>
          <a:bodyPr/>
          <a:lstStyle/>
          <a:p>
            <a:r>
              <a:rPr lang="ru-RU" dirty="0">
                <a:latin typeface="Times New Roman" pitchFamily="18" charset="0"/>
                <a:cs typeface="Times New Roman" pitchFamily="18" charset="0"/>
              </a:rPr>
              <a:t>проводим буквально каждый день своей </a:t>
            </a:r>
            <a:r>
              <a:rPr lang="ru-RU" dirty="0" smtClean="0">
                <a:latin typeface="Times New Roman" pitchFamily="18" charset="0"/>
                <a:cs typeface="Times New Roman" pitchFamily="18" charset="0"/>
              </a:rPr>
              <a:t>жизни;</a:t>
            </a:r>
          </a:p>
          <a:p>
            <a:r>
              <a:rPr lang="ru-RU" dirty="0">
                <a:latin typeface="Times New Roman" pitchFamily="18" charset="0"/>
                <a:cs typeface="Times New Roman" pitchFamily="18" charset="0"/>
              </a:rPr>
              <a:t>проекты презентации себя уже заложены в нашем </a:t>
            </a:r>
            <a:r>
              <a:rPr lang="ru-RU" dirty="0" smtClean="0">
                <a:latin typeface="Times New Roman" pitchFamily="18" charset="0"/>
                <a:cs typeface="Times New Roman" pitchFamily="18" charset="0"/>
              </a:rPr>
              <a:t>подсознании; Подбирая </a:t>
            </a:r>
            <a:r>
              <a:rPr lang="ru-RU" dirty="0">
                <a:latin typeface="Times New Roman" pitchFamily="18" charset="0"/>
                <a:cs typeface="Times New Roman" pitchFamily="18" charset="0"/>
              </a:rPr>
              <a:t>для себя имидж, надевая ту или иную одежду, проявляя конкретные манеры и стиль общения, мы претворяем эти проекты в жизнь.</a:t>
            </a:r>
          </a:p>
        </p:txBody>
      </p:sp>
      <p:sp>
        <p:nvSpPr>
          <p:cNvPr id="7" name="Текст 6"/>
          <p:cNvSpPr>
            <a:spLocks noGrp="1"/>
          </p:cNvSpPr>
          <p:nvPr>
            <p:ph type="body" sz="quarter" idx="3"/>
          </p:nvPr>
        </p:nvSpPr>
        <p:spPr>
          <a:xfrm>
            <a:off x="6321384" y="2705545"/>
            <a:ext cx="5389033" cy="639762"/>
          </a:xfrm>
        </p:spPr>
        <p:txBody>
          <a:bodyPr/>
          <a:lstStyle/>
          <a:p>
            <a:pPr algn="r"/>
            <a:r>
              <a:rPr lang="ru-RU" dirty="0" smtClean="0"/>
              <a:t>Искусственная </a:t>
            </a:r>
            <a:endParaRPr lang="ru-RU" dirty="0"/>
          </a:p>
        </p:txBody>
      </p:sp>
      <p:sp>
        <p:nvSpPr>
          <p:cNvPr id="8" name="Содержимое 7"/>
          <p:cNvSpPr>
            <a:spLocks noGrp="1"/>
          </p:cNvSpPr>
          <p:nvPr>
            <p:ph sz="quarter" idx="4"/>
          </p:nvPr>
        </p:nvSpPr>
        <p:spPr>
          <a:xfrm>
            <a:off x="6193368" y="3310128"/>
            <a:ext cx="5389033" cy="2816035"/>
          </a:xfrm>
        </p:spPr>
        <p:txBody>
          <a:bodyPr/>
          <a:lstStyle/>
          <a:p>
            <a:r>
              <a:rPr lang="ru-RU" dirty="0">
                <a:latin typeface="Times New Roman" pitchFamily="18" charset="0"/>
                <a:cs typeface="Times New Roman" pitchFamily="18" charset="0"/>
              </a:rPr>
              <a:t>осознанная, спланированная, подчиненная конкретному алгоритму </a:t>
            </a:r>
          </a:p>
        </p:txBody>
      </p:sp>
    </p:spTree>
    <p:extLst>
      <p:ext uri="{BB962C8B-B14F-4D97-AF65-F5344CB8AC3E}">
        <p14:creationId xmlns:p14="http://schemas.microsoft.com/office/powerpoint/2010/main" val="893480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12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p:txBody>
          <a:bodyPr>
            <a:normAutofit/>
          </a:bodyPr>
          <a:lstStyle/>
          <a:p>
            <a:r>
              <a:rPr lang="ru-RU" dirty="0" err="1" smtClean="0">
                <a:latin typeface="Times New Roman" pitchFamily="18" charset="0"/>
                <a:cs typeface="Times New Roman" pitchFamily="18" charset="0"/>
              </a:rPr>
              <a:t>Самопрезентация</a:t>
            </a: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1243585"/>
            <a:ext cx="11582400" cy="4882580"/>
          </a:xfrm>
        </p:spPr>
        <p:txBody>
          <a:bodyPr/>
          <a:lstStyle/>
          <a:p>
            <a:r>
              <a:rPr lang="ru-RU" dirty="0">
                <a:latin typeface="Times New Roman" pitchFamily="18" charset="0"/>
                <a:cs typeface="Times New Roman" pitchFamily="18" charset="0"/>
              </a:rPr>
              <a:t>Категорически нельзя опаздывать на встречу</a:t>
            </a:r>
          </a:p>
          <a:p>
            <a:r>
              <a:rPr lang="ru-RU" dirty="0">
                <a:latin typeface="Times New Roman" pitchFamily="18" charset="0"/>
                <a:cs typeface="Times New Roman" pitchFamily="18" charset="0"/>
              </a:rPr>
              <a:t>Поставить телефон на беззвучный режим</a:t>
            </a:r>
          </a:p>
          <a:p>
            <a:r>
              <a:rPr lang="ru-RU" dirty="0">
                <a:latin typeface="Times New Roman" pitchFamily="18" charset="0"/>
                <a:cs typeface="Times New Roman" pitchFamily="18" charset="0"/>
              </a:rPr>
              <a:t>Проявлять доброжелательность</a:t>
            </a:r>
          </a:p>
          <a:p>
            <a:r>
              <a:rPr lang="ru-RU" dirty="0">
                <a:latin typeface="Times New Roman" pitchFamily="18" charset="0"/>
                <a:cs typeface="Times New Roman" pitchFamily="18" charset="0"/>
              </a:rPr>
              <a:t>Поддерживать и грамотно вести диалог</a:t>
            </a:r>
          </a:p>
          <a:p>
            <a:r>
              <a:rPr lang="ru-RU" dirty="0">
                <a:latin typeface="Times New Roman" pitchFamily="18" charset="0"/>
                <a:cs typeface="Times New Roman" pitchFamily="18" charset="0"/>
              </a:rPr>
              <a:t>Проявлять сдержанность</a:t>
            </a:r>
          </a:p>
          <a:p>
            <a:r>
              <a:rPr lang="ru-RU" dirty="0">
                <a:latin typeface="Times New Roman" pitchFamily="18" charset="0"/>
                <a:cs typeface="Times New Roman" pitchFamily="18" charset="0"/>
              </a:rPr>
              <a:t>Ни в коем случае нельзя кричать или быть излишне эмоциональным</a:t>
            </a:r>
          </a:p>
          <a:p>
            <a:r>
              <a:rPr lang="ru-RU" dirty="0">
                <a:latin typeface="Times New Roman" pitchFamily="18" charset="0"/>
                <a:cs typeface="Times New Roman" pitchFamily="18" charset="0"/>
              </a:rPr>
              <a:t>Рассказывать о себе кратко и по делу</a:t>
            </a: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89348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blip>
          <a:srcRect/>
          <a:stretch>
            <a:fillRect r="-12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p:txBody>
          <a:bodyPr>
            <a:normAutofit fontScale="90000"/>
          </a:bodyPr>
          <a:lstStyle/>
          <a:p>
            <a:r>
              <a:rPr lang="ru-RU" dirty="0">
                <a:latin typeface="Times New Roman" pitchFamily="18" charset="0"/>
                <a:cs typeface="Times New Roman" pitchFamily="18" charset="0"/>
              </a:rPr>
              <a:t>7 золотых правил </a:t>
            </a:r>
            <a:r>
              <a:rPr lang="ru-RU" dirty="0" err="1">
                <a:latin typeface="Times New Roman" pitchFamily="18" charset="0"/>
                <a:cs typeface="Times New Roman" pitchFamily="18" charset="0"/>
              </a:rPr>
              <a:t>самопрезентации</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1243585"/>
            <a:ext cx="11582400" cy="4882580"/>
          </a:xfrm>
        </p:spPr>
        <p:txBody>
          <a:bodyPr/>
          <a:lstStyle/>
          <a:p>
            <a:pPr algn="ctr">
              <a:buNone/>
            </a:pPr>
            <a:endParaRPr lang="ru-RU" dirty="0" smtClean="0">
              <a:latin typeface="Times New Roman" pitchFamily="18" charset="0"/>
              <a:cs typeface="Times New Roman" pitchFamily="18" charset="0"/>
            </a:endParaRPr>
          </a:p>
          <a:p>
            <a:pPr algn="ctr">
              <a:buNone/>
            </a:pPr>
            <a:r>
              <a:rPr lang="ru-RU" dirty="0" smtClean="0">
                <a:latin typeface="Times New Roman" pitchFamily="18" charset="0"/>
                <a:cs typeface="Times New Roman" pitchFamily="18" charset="0"/>
              </a:rPr>
              <a:t>Правило </a:t>
            </a:r>
            <a:r>
              <a:rPr lang="ru-RU" dirty="0">
                <a:latin typeface="Times New Roman" pitchFamily="18" charset="0"/>
                <a:cs typeface="Times New Roman" pitchFamily="18" charset="0"/>
              </a:rPr>
              <a:t>№1: первые 7 </a:t>
            </a:r>
            <a:r>
              <a:rPr lang="ru-RU" dirty="0" smtClean="0">
                <a:latin typeface="Times New Roman" pitchFamily="18" charset="0"/>
                <a:cs typeface="Times New Roman" pitchFamily="18" charset="0"/>
              </a:rPr>
              <a:t>секунд</a:t>
            </a:r>
          </a:p>
          <a:p>
            <a:pPr algn="ctr">
              <a:buNone/>
            </a:pPr>
            <a:endParaRPr lang="ru-RU" dirty="0">
              <a:latin typeface="Times New Roman" pitchFamily="18" charset="0"/>
              <a:cs typeface="Times New Roman" pitchFamily="18" charset="0"/>
            </a:endParaRPr>
          </a:p>
          <a:p>
            <a:r>
              <a:rPr lang="ru-RU" dirty="0" smtClean="0">
                <a:latin typeface="Times New Roman" pitchFamily="18" charset="0"/>
                <a:cs typeface="Times New Roman" pitchFamily="18" charset="0"/>
              </a:rPr>
              <a:t>Нужно </a:t>
            </a:r>
            <a:r>
              <a:rPr lang="ru-RU" dirty="0">
                <a:latin typeface="Times New Roman" pitchFamily="18" charset="0"/>
                <a:cs typeface="Times New Roman" pitchFamily="18" charset="0"/>
              </a:rPr>
              <a:t>контролировать осанку и не сутулиться, держать голову прямо, а плечи – расправленными. Взгляд и голос должны быть уверенными, а рукопожатие – крепким. </a:t>
            </a:r>
          </a:p>
        </p:txBody>
      </p:sp>
    </p:spTree>
    <p:extLst>
      <p:ext uri="{BB962C8B-B14F-4D97-AF65-F5344CB8AC3E}">
        <p14:creationId xmlns:p14="http://schemas.microsoft.com/office/powerpoint/2010/main" val="893480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8000"/>
            <a:lum/>
          </a:blip>
          <a:srcRect/>
          <a:stretch>
            <a:fillRect r="-12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CEEF43-0E51-45A0-A46A-7E9808E91F52}"/>
              </a:ext>
            </a:extLst>
          </p:cNvPr>
          <p:cNvSpPr>
            <a:spLocks noGrp="1"/>
          </p:cNvSpPr>
          <p:nvPr>
            <p:ph type="title"/>
          </p:nvPr>
        </p:nvSpPr>
        <p:spPr/>
        <p:txBody>
          <a:bodyPr>
            <a:normAutofit fontScale="90000"/>
          </a:bodyPr>
          <a:lstStyle/>
          <a:p>
            <a:r>
              <a:rPr lang="ru-RU" dirty="0">
                <a:latin typeface="Times New Roman" pitchFamily="18" charset="0"/>
                <a:cs typeface="Times New Roman" pitchFamily="18" charset="0"/>
              </a:rPr>
              <a:t>7 золотых правил </a:t>
            </a:r>
            <a:r>
              <a:rPr lang="ru-RU" dirty="0" err="1">
                <a:latin typeface="Times New Roman" pitchFamily="18" charset="0"/>
                <a:cs typeface="Times New Roman" pitchFamily="18" charset="0"/>
              </a:rPr>
              <a:t>самопрезентации</a:t>
            </a:r>
            <a:r>
              <a:rPr lang="ru-RU" dirty="0"/>
              <a:t/>
            </a:r>
            <a:br>
              <a:rPr lang="ru-RU" dirty="0"/>
            </a:br>
            <a:endParaRPr lang="ru-RU" dirty="0">
              <a:latin typeface="Times New Roman" pitchFamily="18" charset="0"/>
              <a:cs typeface="Times New Roman" pitchFamily="18" charset="0"/>
            </a:endParaRPr>
          </a:p>
        </p:txBody>
      </p:sp>
      <p:sp>
        <p:nvSpPr>
          <p:cNvPr id="6" name="Содержимое 5"/>
          <p:cNvSpPr>
            <a:spLocks noGrp="1"/>
          </p:cNvSpPr>
          <p:nvPr>
            <p:ph idx="1"/>
          </p:nvPr>
        </p:nvSpPr>
        <p:spPr>
          <a:xfrm>
            <a:off x="0" y="1243585"/>
            <a:ext cx="11582400" cy="4882580"/>
          </a:xfrm>
        </p:spPr>
        <p:txBody>
          <a:bodyPr/>
          <a:lstStyle/>
          <a:p>
            <a:pPr algn="ctr">
              <a:buNone/>
            </a:pPr>
            <a:r>
              <a:rPr lang="ru-RU" dirty="0">
                <a:latin typeface="Times New Roman" pitchFamily="18" charset="0"/>
                <a:cs typeface="Times New Roman" pitchFamily="18" charset="0"/>
              </a:rPr>
              <a:t>Правило №2: первые 30 секунд</a:t>
            </a:r>
          </a:p>
          <a:p>
            <a:r>
              <a:rPr lang="ru-RU" dirty="0">
                <a:latin typeface="Times New Roman" pitchFamily="18" charset="0"/>
                <a:cs typeface="Times New Roman" pitchFamily="18" charset="0"/>
              </a:rPr>
              <a:t>Во-первых, на вас должна быть одежда, соответствующая принятому </a:t>
            </a:r>
            <a:r>
              <a:rPr lang="ru-RU" dirty="0" err="1">
                <a:latin typeface="Times New Roman" pitchFamily="18" charset="0"/>
                <a:cs typeface="Times New Roman" pitchFamily="18" charset="0"/>
              </a:rPr>
              <a:t>дресс-коду</a:t>
            </a:r>
            <a:r>
              <a:rPr lang="ru-RU" dirty="0">
                <a:latin typeface="Times New Roman" pitchFamily="18" charset="0"/>
                <a:cs typeface="Times New Roman" pitchFamily="18" charset="0"/>
              </a:rPr>
              <a:t> и ситуации</a:t>
            </a:r>
            <a:r>
              <a:rPr lang="ru-RU"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Во-вторых, ваша одежда должна быть наглаженной и чистой, туфли — начищенными, дыхание — свежим. Не возбраняется пользоваться хорошим </a:t>
            </a:r>
            <a:r>
              <a:rPr lang="ru-RU" dirty="0" err="1">
                <a:latin typeface="Times New Roman" pitchFamily="18" charset="0"/>
                <a:cs typeface="Times New Roman" pitchFamily="18" charset="0"/>
              </a:rPr>
              <a:t>парфюмом</a:t>
            </a:r>
            <a:r>
              <a:rPr lang="ru-RU" dirty="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ru-RU" dirty="0" err="1" smtClean="0">
                <a:latin typeface="Times New Roman" pitchFamily="18" charset="0"/>
                <a:cs typeface="Times New Roman" pitchFamily="18" charset="0"/>
              </a:rPr>
              <a:t>В‑третьих</a:t>
            </a:r>
            <a:r>
              <a:rPr lang="ru-RU" dirty="0">
                <a:latin typeface="Times New Roman" pitchFamily="18" charset="0"/>
                <a:cs typeface="Times New Roman" pitchFamily="18" charset="0"/>
              </a:rPr>
              <a:t>, начав говорить, следите за тембром своего голоса: важно, чтобы вы не хрипели, не кряхтели, не “</a:t>
            </a:r>
            <a:r>
              <a:rPr lang="ru-RU" dirty="0" err="1">
                <a:latin typeface="Times New Roman" pitchFamily="18" charset="0"/>
                <a:cs typeface="Times New Roman" pitchFamily="18" charset="0"/>
              </a:rPr>
              <a:t>писклявили</a:t>
            </a:r>
            <a:r>
              <a:rPr lang="ru-RU" dirty="0">
                <a:latin typeface="Times New Roman" pitchFamily="18" charset="0"/>
                <a:cs typeface="Times New Roman" pitchFamily="18" charset="0"/>
              </a:rPr>
              <a:t>” и т.д. </a:t>
            </a:r>
          </a:p>
        </p:txBody>
      </p:sp>
    </p:spTree>
    <p:extLst>
      <p:ext uri="{BB962C8B-B14F-4D97-AF65-F5344CB8AC3E}">
        <p14:creationId xmlns:p14="http://schemas.microsoft.com/office/powerpoint/2010/main" val="89348006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1513</TotalTime>
  <Words>3075</Words>
  <Application>Microsoft Office PowerPoint</Application>
  <PresentationFormat>Широкоэкранный</PresentationFormat>
  <Paragraphs>250</Paragraphs>
  <Slides>56</Slides>
  <Notes>0</Notes>
  <HiddenSlides>0</HiddenSlides>
  <MMClips>2</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56</vt:i4>
      </vt:variant>
    </vt:vector>
  </HeadingPairs>
  <TitlesOfParts>
    <vt:vector size="63" baseType="lpstr">
      <vt:lpstr>Arial</vt:lpstr>
      <vt:lpstr>Calibri</vt:lpstr>
      <vt:lpstr>Gotham Pro</vt:lpstr>
      <vt:lpstr>Intro Rust G Base 2 Line</vt:lpstr>
      <vt:lpstr>Times New Roman</vt:lpstr>
      <vt:lpstr>Wingdings</vt:lpstr>
      <vt:lpstr>Тема Office</vt:lpstr>
      <vt:lpstr>ЛИДЕРСТВО И КОММУНИКАЦИИ</vt:lpstr>
      <vt:lpstr>ПРАВИЛА ТРЕНИНГА</vt:lpstr>
      <vt:lpstr>Презентация PowerPoint</vt:lpstr>
      <vt:lpstr>Лидер какой он?</vt:lpstr>
      <vt:lpstr>Выход из зоны комфорта</vt:lpstr>
      <vt:lpstr>Самопрезентация</vt:lpstr>
      <vt:lpstr>Самопрезентация</vt:lpstr>
      <vt:lpstr>7 золотых правил самопрезентации </vt:lpstr>
      <vt:lpstr>7 золотых правил самопрезентации </vt:lpstr>
      <vt:lpstr>7 золотых правил самопрезентации </vt:lpstr>
      <vt:lpstr>7 золотых правил самопрезентации </vt:lpstr>
      <vt:lpstr>7 золотых правил самопрезентации </vt:lpstr>
      <vt:lpstr>7 золотых правил самопрезентации </vt:lpstr>
      <vt:lpstr>7 золотых правил самопрезентации </vt:lpstr>
      <vt:lpstr>Презентация PowerPoint</vt:lpstr>
      <vt:lpstr>Презентация PowerPoint</vt:lpstr>
      <vt:lpstr>Презентация PowerPoint</vt:lpstr>
      <vt:lpstr>Презентация PowerPoint</vt:lpstr>
      <vt:lpstr>Презентация PowerPoint</vt:lpstr>
      <vt:lpstr>Коммуникации</vt:lpstr>
      <vt:lpstr>Коммуникации:</vt:lpstr>
      <vt:lpstr>Коммуникации:</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Техника активного слушания</vt:lpstr>
      <vt:lpstr>Переговоры. Формирование образа, вызывающего доверие. </vt:lpstr>
      <vt:lpstr>Переговоры. Формирование образа, вызывающего доверие. </vt:lpstr>
      <vt:lpstr>Переговоры. Формирование образа, вызывающего доверие. </vt:lpstr>
      <vt:lpstr>Переговоры. Формирование образа, вызывающего доверие. </vt:lpstr>
      <vt:lpstr>Переговоры. Формирование образа, вызывающего доверие. </vt:lpstr>
      <vt:lpstr>Переговоры. Формирование образа, вызывающего доверие. </vt:lpstr>
      <vt:lpstr>Переговоры. Формирование образа, вызывающего доверие. </vt:lpstr>
      <vt:lpstr>Переговоры. Формирование образа, вызывающего доверие. </vt:lpstr>
      <vt:lpstr>Управление стрессом в коммуникациях </vt:lpstr>
      <vt:lpstr>Управление стрессом в коммуникациях </vt:lpstr>
      <vt:lpstr>Управление стрессом в коммуникациях </vt:lpstr>
      <vt:lpstr>Управление стрессом в коммуникациях </vt:lpstr>
      <vt:lpstr>Управление стрессом в коммуникациях </vt:lpstr>
      <vt:lpstr>Управление стрессом в коммуникациях </vt:lpstr>
      <vt:lpstr>Управление стрессом в коммуникациях </vt:lpstr>
      <vt:lpstr>Управление стрессом в коммуникациях </vt:lpstr>
      <vt:lpstr>Управление стрессом в коммуникациях </vt:lpstr>
      <vt:lpstr>Спасибо за внимание!  Успехов!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Современный мир HR: тренды и технологии</dc:title>
  <dc:creator>Anna Arfae</dc:creator>
  <cp:lastModifiedBy>Пользователь</cp:lastModifiedBy>
  <cp:revision>41</cp:revision>
  <dcterms:created xsi:type="dcterms:W3CDTF">2018-01-31T13:50:20Z</dcterms:created>
  <dcterms:modified xsi:type="dcterms:W3CDTF">2019-10-07T11:44:28Z</dcterms:modified>
</cp:coreProperties>
</file>